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1"/>
  </p:sldMasterIdLst>
  <p:notesMasterIdLst>
    <p:notesMasterId r:id="rId52"/>
  </p:notesMasterIdLst>
  <p:handoutMasterIdLst>
    <p:handoutMasterId r:id="rId53"/>
  </p:handoutMasterIdLst>
  <p:sldIdLst>
    <p:sldId id="652" r:id="rId2"/>
    <p:sldId id="671" r:id="rId3"/>
    <p:sldId id="675" r:id="rId4"/>
    <p:sldId id="738" r:id="rId5"/>
    <p:sldId id="672" r:id="rId6"/>
    <p:sldId id="677" r:id="rId7"/>
    <p:sldId id="676" r:id="rId8"/>
    <p:sldId id="736" r:id="rId9"/>
    <p:sldId id="737" r:id="rId10"/>
    <p:sldId id="697" r:id="rId11"/>
    <p:sldId id="679" r:id="rId12"/>
    <p:sldId id="686" r:id="rId13"/>
    <p:sldId id="733" r:id="rId14"/>
    <p:sldId id="703" r:id="rId15"/>
    <p:sldId id="680" r:id="rId16"/>
    <p:sldId id="717" r:id="rId17"/>
    <p:sldId id="727" r:id="rId18"/>
    <p:sldId id="687" r:id="rId19"/>
    <p:sldId id="935" r:id="rId20"/>
    <p:sldId id="681" r:id="rId21"/>
    <p:sldId id="688" r:id="rId22"/>
    <p:sldId id="725" r:id="rId23"/>
    <p:sldId id="718" r:id="rId24"/>
    <p:sldId id="726" r:id="rId25"/>
    <p:sldId id="699" r:id="rId26"/>
    <p:sldId id="682" r:id="rId27"/>
    <p:sldId id="689" r:id="rId28"/>
    <p:sldId id="728" r:id="rId29"/>
    <p:sldId id="729" r:id="rId30"/>
    <p:sldId id="936" r:id="rId31"/>
    <p:sldId id="684" r:id="rId32"/>
    <p:sldId id="691" r:id="rId33"/>
    <p:sldId id="734" r:id="rId34"/>
    <p:sldId id="735" r:id="rId35"/>
    <p:sldId id="696" r:id="rId36"/>
    <p:sldId id="683" r:id="rId37"/>
    <p:sldId id="690" r:id="rId38"/>
    <p:sldId id="730" r:id="rId39"/>
    <p:sldId id="722" r:id="rId40"/>
    <p:sldId id="731" r:id="rId41"/>
    <p:sldId id="719" r:id="rId42"/>
    <p:sldId id="937" r:id="rId43"/>
    <p:sldId id="938" r:id="rId44"/>
    <p:sldId id="720" r:id="rId45"/>
    <p:sldId id="724" r:id="rId46"/>
    <p:sldId id="723" r:id="rId47"/>
    <p:sldId id="732" r:id="rId48"/>
    <p:sldId id="692" r:id="rId49"/>
    <p:sldId id="516" r:id="rId50"/>
    <p:sldId id="716" r:id="rId51"/>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D"/>
    <a:srgbClr val="39A788"/>
    <a:srgbClr val="003A6C"/>
    <a:srgbClr val="51C3A2"/>
    <a:srgbClr val="8DD7C2"/>
    <a:srgbClr val="FFFFFF"/>
    <a:srgbClr val="BEE8DC"/>
    <a:srgbClr val="7FD3BB"/>
    <a:srgbClr val="A4E0CF"/>
    <a:srgbClr val="5DC7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4" autoAdjust="0"/>
    <p:restoredTop sz="96370" autoAdjust="0"/>
  </p:normalViewPr>
  <p:slideViewPr>
    <p:cSldViewPr snapToGrid="0" snapToObjects="1" showGuides="1">
      <p:cViewPr varScale="1">
        <p:scale>
          <a:sx n="114" d="100"/>
          <a:sy n="114" d="100"/>
        </p:scale>
        <p:origin x="738" y="102"/>
      </p:cViewPr>
      <p:guideLst>
        <p:guide orient="horz" pos="2160"/>
        <p:guide pos="4019"/>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image" Target="../media/image68.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image" Target="../media/image68.pn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8369D-9B5E-40F7-8FFC-7310B0B22CCE}" type="doc">
      <dgm:prSet loTypeId="urn:microsoft.com/office/officeart/2005/8/layout/venn3" loCatId="relationship" qsTypeId="urn:microsoft.com/office/officeart/2005/8/quickstyle/simple1" qsCatId="simple" csTypeId="urn:microsoft.com/office/officeart/2005/8/colors/colorful3" csCatId="colorful" phldr="1"/>
      <dgm:spPr/>
    </dgm:pt>
    <dgm:pt modelId="{EEF3829C-DC62-4A16-975E-BD8E78D691AB}">
      <dgm:prSet phldrT="[Texto]"/>
      <dgm:spPr>
        <a:solidFill>
          <a:srgbClr val="528414">
            <a:alpha val="80000"/>
          </a:srgbClr>
        </a:solidFill>
      </dgm:spPr>
      <dgm:t>
        <a:bodyPr/>
        <a:lstStyle/>
        <a:p>
          <a:pPr>
            <a:buClr>
              <a:srgbClr val="CC9900"/>
            </a:buClr>
            <a:buSzPct val="200000"/>
            <a:buNone/>
          </a:pPr>
          <a:endParaRPr lang="es-CO" b="1" dirty="0">
            <a:solidFill>
              <a:schemeClr val="bg1"/>
            </a:solidFill>
            <a:latin typeface="Calibri Light" panose="020F0302020204030204" pitchFamily="34" charset="0"/>
          </a:endParaRPr>
        </a:p>
        <a:p>
          <a:pPr>
            <a:buClr>
              <a:srgbClr val="CC9900"/>
            </a:buClr>
            <a:buSzPct val="200000"/>
            <a:buNone/>
          </a:pPr>
          <a:r>
            <a:rPr lang="es-CO" b="1" dirty="0">
              <a:solidFill>
                <a:schemeClr val="bg1"/>
              </a:solidFill>
              <a:latin typeface="Calibri Light" panose="020F0302020204030204" pitchFamily="34" charset="0"/>
            </a:rPr>
            <a:t>Disponer de un sistema de gestión del Talento Humano que permita responder a las necesidades del Sector Aeronáutico </a:t>
          </a:r>
          <a:endParaRPr lang="es-ES" b="1" dirty="0">
            <a:solidFill>
              <a:schemeClr val="bg1"/>
            </a:solidFill>
          </a:endParaRPr>
        </a:p>
      </dgm:t>
    </dgm:pt>
    <dgm:pt modelId="{EBAD6FE8-D7FB-4CDF-B994-600ED7B30233}" type="parTrans" cxnId="{02C52F16-E871-4E63-8266-8D9869D2A54B}">
      <dgm:prSet/>
      <dgm:spPr/>
      <dgm:t>
        <a:bodyPr/>
        <a:lstStyle/>
        <a:p>
          <a:endParaRPr lang="es-ES" b="1">
            <a:solidFill>
              <a:schemeClr val="bg1"/>
            </a:solidFill>
          </a:endParaRPr>
        </a:p>
      </dgm:t>
    </dgm:pt>
    <dgm:pt modelId="{96CFE315-4C6D-4FE9-83EF-025C36193D32}" type="sibTrans" cxnId="{02C52F16-E871-4E63-8266-8D9869D2A54B}">
      <dgm:prSet/>
      <dgm:spPr/>
      <dgm:t>
        <a:bodyPr/>
        <a:lstStyle/>
        <a:p>
          <a:endParaRPr lang="es-ES" b="1">
            <a:solidFill>
              <a:schemeClr val="bg1"/>
            </a:solidFill>
          </a:endParaRPr>
        </a:p>
      </dgm:t>
    </dgm:pt>
    <dgm:pt modelId="{6F098F38-92E6-467D-9FBD-613A4D4BFF5E}">
      <dgm:prSet phldrT="[Texto]"/>
      <dgm:spPr>
        <a:solidFill>
          <a:srgbClr val="118B2B">
            <a:alpha val="80000"/>
          </a:srgbClr>
        </a:solidFill>
      </dgm:spPr>
      <dgm:t>
        <a:bodyPr/>
        <a:lstStyle/>
        <a:p>
          <a:pPr>
            <a:buClr>
              <a:srgbClr val="CC9900"/>
            </a:buClr>
            <a:buSzPct val="200000"/>
            <a:buNone/>
          </a:pPr>
          <a:endParaRPr lang="es-CO" b="1" dirty="0">
            <a:solidFill>
              <a:schemeClr val="bg1"/>
            </a:solidFill>
            <a:latin typeface="Calibri Light" panose="020F0302020204030204" pitchFamily="34" charset="0"/>
          </a:endParaRPr>
        </a:p>
        <a:p>
          <a:pPr>
            <a:buClr>
              <a:srgbClr val="CC9900"/>
            </a:buClr>
            <a:buSzPct val="200000"/>
            <a:buNone/>
          </a:pPr>
          <a:r>
            <a:rPr lang="es-CO" b="1" dirty="0">
              <a:solidFill>
                <a:schemeClr val="bg1"/>
              </a:solidFill>
              <a:latin typeface="Calibri Light" panose="020F0302020204030204" pitchFamily="34" charset="0"/>
            </a:rPr>
            <a:t>Alcanzar una amplia oferta de capacitación orientada a la gestión aeronáutica integral</a:t>
          </a:r>
          <a:endParaRPr lang="es-ES" b="1" dirty="0">
            <a:solidFill>
              <a:schemeClr val="bg1"/>
            </a:solidFill>
          </a:endParaRPr>
        </a:p>
      </dgm:t>
    </dgm:pt>
    <dgm:pt modelId="{047DFB7D-319C-43E7-BBD5-F29E7EB817A5}" type="parTrans" cxnId="{E1233A38-CCFC-47CC-B8BA-5267265F9470}">
      <dgm:prSet/>
      <dgm:spPr/>
      <dgm:t>
        <a:bodyPr/>
        <a:lstStyle/>
        <a:p>
          <a:endParaRPr lang="es-ES" b="1">
            <a:solidFill>
              <a:schemeClr val="bg1"/>
            </a:solidFill>
          </a:endParaRPr>
        </a:p>
      </dgm:t>
    </dgm:pt>
    <dgm:pt modelId="{BB8EAA3B-4FAC-4B99-B7C2-F8560A41830F}" type="sibTrans" cxnId="{E1233A38-CCFC-47CC-B8BA-5267265F9470}">
      <dgm:prSet/>
      <dgm:spPr/>
      <dgm:t>
        <a:bodyPr/>
        <a:lstStyle/>
        <a:p>
          <a:endParaRPr lang="es-ES" b="1">
            <a:solidFill>
              <a:schemeClr val="bg1"/>
            </a:solidFill>
          </a:endParaRPr>
        </a:p>
      </dgm:t>
    </dgm:pt>
    <dgm:pt modelId="{2A2DFA31-F9D5-40B7-BEC7-8049DA111BF1}">
      <dgm:prSet phldrT="[Texto]"/>
      <dgm:spPr>
        <a:solidFill>
          <a:srgbClr val="0E938F">
            <a:alpha val="80000"/>
          </a:srgbClr>
        </a:solidFill>
      </dgm:spPr>
      <dgm:t>
        <a:bodyPr/>
        <a:lstStyle/>
        <a:p>
          <a:pPr>
            <a:buClr>
              <a:srgbClr val="CC9900"/>
            </a:buClr>
            <a:buSzPct val="200000"/>
            <a:buNone/>
          </a:pPr>
          <a:r>
            <a:rPr lang="es-CO" b="1" dirty="0">
              <a:solidFill>
                <a:schemeClr val="bg1"/>
              </a:solidFill>
              <a:latin typeface="Calibri Light" panose="020F0302020204030204" pitchFamily="34" charset="0"/>
            </a:rPr>
            <a:t>Promover la suscripción de convenios con entidades extranjeras</a:t>
          </a:r>
          <a:endParaRPr lang="es-ES" b="1" dirty="0">
            <a:solidFill>
              <a:schemeClr val="bg1"/>
            </a:solidFill>
          </a:endParaRPr>
        </a:p>
      </dgm:t>
    </dgm:pt>
    <dgm:pt modelId="{2837817E-F648-40EC-882A-A04DE101017B}" type="parTrans" cxnId="{CA2E42F0-5CB7-4E01-BBA4-EF70EAB32161}">
      <dgm:prSet/>
      <dgm:spPr/>
      <dgm:t>
        <a:bodyPr/>
        <a:lstStyle/>
        <a:p>
          <a:endParaRPr lang="es-ES" b="1">
            <a:solidFill>
              <a:schemeClr val="bg1"/>
            </a:solidFill>
          </a:endParaRPr>
        </a:p>
      </dgm:t>
    </dgm:pt>
    <dgm:pt modelId="{BB1368D2-9DE7-4438-9579-D9354DE39028}" type="sibTrans" cxnId="{CA2E42F0-5CB7-4E01-BBA4-EF70EAB32161}">
      <dgm:prSet/>
      <dgm:spPr/>
      <dgm:t>
        <a:bodyPr/>
        <a:lstStyle/>
        <a:p>
          <a:endParaRPr lang="es-ES" b="1">
            <a:solidFill>
              <a:schemeClr val="bg1"/>
            </a:solidFill>
          </a:endParaRPr>
        </a:p>
      </dgm:t>
    </dgm:pt>
    <dgm:pt modelId="{5E54D1DC-A51B-47C0-A068-A3F66D474743}">
      <dgm:prSet phldrT="[Texto]"/>
      <dgm:spPr>
        <a:solidFill>
          <a:srgbClr val="5407A2">
            <a:alpha val="80000"/>
          </a:srgbClr>
        </a:solidFill>
      </dgm:spPr>
      <dgm:t>
        <a:bodyPr/>
        <a:lstStyle/>
        <a:p>
          <a:pPr>
            <a:buClr>
              <a:srgbClr val="CC9900"/>
            </a:buClr>
            <a:buSzPct val="200000"/>
            <a:buNone/>
          </a:pPr>
          <a:r>
            <a:rPr lang="es-CO" b="1" dirty="0">
              <a:solidFill>
                <a:schemeClr val="bg1"/>
              </a:solidFill>
              <a:latin typeface="Calibri Light" panose="020F0302020204030204" pitchFamily="34" charset="0"/>
            </a:rPr>
            <a:t>Consolidar la investigación en los campos aeronáuticos y aeroespaciales</a:t>
          </a:r>
          <a:endParaRPr lang="es-ES" b="1" dirty="0">
            <a:solidFill>
              <a:schemeClr val="bg1"/>
            </a:solidFill>
          </a:endParaRPr>
        </a:p>
      </dgm:t>
    </dgm:pt>
    <dgm:pt modelId="{5585EF25-D887-42EF-95D1-FEDB816C9F5D}" type="parTrans" cxnId="{C6C764AE-BC89-45F4-A696-F04C79103F68}">
      <dgm:prSet/>
      <dgm:spPr/>
      <dgm:t>
        <a:bodyPr/>
        <a:lstStyle/>
        <a:p>
          <a:endParaRPr lang="es-ES" b="1">
            <a:solidFill>
              <a:schemeClr val="bg1"/>
            </a:solidFill>
          </a:endParaRPr>
        </a:p>
      </dgm:t>
    </dgm:pt>
    <dgm:pt modelId="{BDC06759-D087-4852-B51B-59966415A332}" type="sibTrans" cxnId="{C6C764AE-BC89-45F4-A696-F04C79103F68}">
      <dgm:prSet/>
      <dgm:spPr/>
      <dgm:t>
        <a:bodyPr/>
        <a:lstStyle/>
        <a:p>
          <a:endParaRPr lang="es-ES" b="1">
            <a:solidFill>
              <a:schemeClr val="bg1"/>
            </a:solidFill>
          </a:endParaRPr>
        </a:p>
      </dgm:t>
    </dgm:pt>
    <dgm:pt modelId="{3FDEC088-D364-42E8-B157-AD2D6C682DE0}">
      <dgm:prSet phldrT="[Texto]"/>
      <dgm:spPr>
        <a:solidFill>
          <a:srgbClr val="0B319A">
            <a:alpha val="80000"/>
          </a:srgbClr>
        </a:solidFill>
      </dgm:spPr>
      <dgm:t>
        <a:bodyPr/>
        <a:lstStyle/>
        <a:p>
          <a:pPr>
            <a:buClr>
              <a:srgbClr val="CC9900"/>
            </a:buClr>
            <a:buSzPct val="200000"/>
            <a:buNone/>
          </a:pPr>
          <a:endParaRPr lang="es-CO" b="1" dirty="0">
            <a:solidFill>
              <a:schemeClr val="bg1"/>
            </a:solidFill>
            <a:latin typeface="Calibri Light" panose="020F0302020204030204" pitchFamily="34" charset="0"/>
          </a:endParaRPr>
        </a:p>
        <a:p>
          <a:pPr>
            <a:buClr>
              <a:srgbClr val="CC9900"/>
            </a:buClr>
            <a:buSzPct val="200000"/>
            <a:buNone/>
          </a:pPr>
          <a:r>
            <a:rPr lang="es-CO" b="1" dirty="0">
              <a:solidFill>
                <a:schemeClr val="bg1"/>
              </a:solidFill>
              <a:latin typeface="Calibri Light" panose="020F0302020204030204" pitchFamily="34" charset="0"/>
            </a:rPr>
            <a:t>Cualificar el talento humano desarrollando el Marco Nacional de Cualificaciones de la aviación civil</a:t>
          </a:r>
          <a:endParaRPr lang="es-ES" b="1" dirty="0">
            <a:solidFill>
              <a:schemeClr val="bg1"/>
            </a:solidFill>
          </a:endParaRPr>
        </a:p>
      </dgm:t>
    </dgm:pt>
    <dgm:pt modelId="{4C7A6BD0-A8DF-4E3B-84A6-BE8BA1D28FAA}" type="parTrans" cxnId="{7591F029-921C-40C6-9A15-6F52FFF22299}">
      <dgm:prSet/>
      <dgm:spPr/>
      <dgm:t>
        <a:bodyPr/>
        <a:lstStyle/>
        <a:p>
          <a:endParaRPr lang="es-ES" b="1">
            <a:solidFill>
              <a:schemeClr val="bg1"/>
            </a:solidFill>
          </a:endParaRPr>
        </a:p>
      </dgm:t>
    </dgm:pt>
    <dgm:pt modelId="{9B8CB19F-B832-460E-9F45-F594108B9C81}" type="sibTrans" cxnId="{7591F029-921C-40C6-9A15-6F52FFF22299}">
      <dgm:prSet/>
      <dgm:spPr/>
      <dgm:t>
        <a:bodyPr/>
        <a:lstStyle/>
        <a:p>
          <a:endParaRPr lang="es-ES" b="1">
            <a:solidFill>
              <a:schemeClr val="bg1"/>
            </a:solidFill>
          </a:endParaRPr>
        </a:p>
      </dgm:t>
    </dgm:pt>
    <dgm:pt modelId="{1AF4EEB0-601F-42C9-A83B-EEF8479C6CAC}" type="pres">
      <dgm:prSet presAssocID="{4D88369D-9B5E-40F7-8FFC-7310B0B22CCE}" presName="Name0" presStyleCnt="0">
        <dgm:presLayoutVars>
          <dgm:dir/>
          <dgm:resizeHandles val="exact"/>
        </dgm:presLayoutVars>
      </dgm:prSet>
      <dgm:spPr/>
    </dgm:pt>
    <dgm:pt modelId="{4B9AFBE5-BA5E-43F4-8A8F-1897CDE11418}" type="pres">
      <dgm:prSet presAssocID="{EEF3829C-DC62-4A16-975E-BD8E78D691AB}" presName="Name5" presStyleLbl="vennNode1" presStyleIdx="0" presStyleCnt="5">
        <dgm:presLayoutVars>
          <dgm:bulletEnabled val="1"/>
        </dgm:presLayoutVars>
      </dgm:prSet>
      <dgm:spPr/>
    </dgm:pt>
    <dgm:pt modelId="{7571B183-CE86-47B4-A3CE-61CC0655993E}" type="pres">
      <dgm:prSet presAssocID="{96CFE315-4C6D-4FE9-83EF-025C36193D32}" presName="space" presStyleCnt="0"/>
      <dgm:spPr/>
    </dgm:pt>
    <dgm:pt modelId="{F2BA402F-4529-452F-BC76-F2BB3DFECEBD}" type="pres">
      <dgm:prSet presAssocID="{6F098F38-92E6-467D-9FBD-613A4D4BFF5E}" presName="Name5" presStyleLbl="vennNode1" presStyleIdx="1" presStyleCnt="5">
        <dgm:presLayoutVars>
          <dgm:bulletEnabled val="1"/>
        </dgm:presLayoutVars>
      </dgm:prSet>
      <dgm:spPr/>
    </dgm:pt>
    <dgm:pt modelId="{93EBF0A5-71DA-4BA5-AFB9-A7E83A3D2534}" type="pres">
      <dgm:prSet presAssocID="{BB8EAA3B-4FAC-4B99-B7C2-F8560A41830F}" presName="space" presStyleCnt="0"/>
      <dgm:spPr/>
    </dgm:pt>
    <dgm:pt modelId="{FD7AFBEC-29BC-4656-98F8-08939E44332D}" type="pres">
      <dgm:prSet presAssocID="{2A2DFA31-F9D5-40B7-BEC7-8049DA111BF1}" presName="Name5" presStyleLbl="vennNode1" presStyleIdx="2" presStyleCnt="5">
        <dgm:presLayoutVars>
          <dgm:bulletEnabled val="1"/>
        </dgm:presLayoutVars>
      </dgm:prSet>
      <dgm:spPr/>
    </dgm:pt>
    <dgm:pt modelId="{71846451-F977-4660-A1B4-07A6A898F8B7}" type="pres">
      <dgm:prSet presAssocID="{BB1368D2-9DE7-4438-9579-D9354DE39028}" presName="space" presStyleCnt="0"/>
      <dgm:spPr/>
    </dgm:pt>
    <dgm:pt modelId="{DE8E6602-DD84-4D5C-B04C-489130491A5D}" type="pres">
      <dgm:prSet presAssocID="{3FDEC088-D364-42E8-B157-AD2D6C682DE0}" presName="Name5" presStyleLbl="vennNode1" presStyleIdx="3" presStyleCnt="5">
        <dgm:presLayoutVars>
          <dgm:bulletEnabled val="1"/>
        </dgm:presLayoutVars>
      </dgm:prSet>
      <dgm:spPr/>
    </dgm:pt>
    <dgm:pt modelId="{FECA1260-38FE-4F1D-933D-643C436B03F0}" type="pres">
      <dgm:prSet presAssocID="{9B8CB19F-B832-460E-9F45-F594108B9C81}" presName="space" presStyleCnt="0"/>
      <dgm:spPr/>
    </dgm:pt>
    <dgm:pt modelId="{1C53AF12-DD20-437C-958B-47507CD8150A}" type="pres">
      <dgm:prSet presAssocID="{5E54D1DC-A51B-47C0-A068-A3F66D474743}" presName="Name5" presStyleLbl="vennNode1" presStyleIdx="4" presStyleCnt="5">
        <dgm:presLayoutVars>
          <dgm:bulletEnabled val="1"/>
        </dgm:presLayoutVars>
      </dgm:prSet>
      <dgm:spPr/>
    </dgm:pt>
  </dgm:ptLst>
  <dgm:cxnLst>
    <dgm:cxn modelId="{02C52F16-E871-4E63-8266-8D9869D2A54B}" srcId="{4D88369D-9B5E-40F7-8FFC-7310B0B22CCE}" destId="{EEF3829C-DC62-4A16-975E-BD8E78D691AB}" srcOrd="0" destOrd="0" parTransId="{EBAD6FE8-D7FB-4CDF-B994-600ED7B30233}" sibTransId="{96CFE315-4C6D-4FE9-83EF-025C36193D32}"/>
    <dgm:cxn modelId="{4D6ED924-E6BC-420A-94B4-E7998308674D}" type="presOf" srcId="{2A2DFA31-F9D5-40B7-BEC7-8049DA111BF1}" destId="{FD7AFBEC-29BC-4656-98F8-08939E44332D}" srcOrd="0" destOrd="0" presId="urn:microsoft.com/office/officeart/2005/8/layout/venn3"/>
    <dgm:cxn modelId="{7591F029-921C-40C6-9A15-6F52FFF22299}" srcId="{4D88369D-9B5E-40F7-8FFC-7310B0B22CCE}" destId="{3FDEC088-D364-42E8-B157-AD2D6C682DE0}" srcOrd="3" destOrd="0" parTransId="{4C7A6BD0-A8DF-4E3B-84A6-BE8BA1D28FAA}" sibTransId="{9B8CB19F-B832-460E-9F45-F594108B9C81}"/>
    <dgm:cxn modelId="{E1233A38-CCFC-47CC-B8BA-5267265F9470}" srcId="{4D88369D-9B5E-40F7-8FFC-7310B0B22CCE}" destId="{6F098F38-92E6-467D-9FBD-613A4D4BFF5E}" srcOrd="1" destOrd="0" parTransId="{047DFB7D-319C-43E7-BBD5-F29E7EB817A5}" sibTransId="{BB8EAA3B-4FAC-4B99-B7C2-F8560A41830F}"/>
    <dgm:cxn modelId="{C215025E-819B-4231-A744-5613002D8059}" type="presOf" srcId="{4D88369D-9B5E-40F7-8FFC-7310B0B22CCE}" destId="{1AF4EEB0-601F-42C9-A83B-EEF8479C6CAC}" srcOrd="0" destOrd="0" presId="urn:microsoft.com/office/officeart/2005/8/layout/venn3"/>
    <dgm:cxn modelId="{E9415B6E-B4CB-4B78-B70C-699BE5930CF5}" type="presOf" srcId="{6F098F38-92E6-467D-9FBD-613A4D4BFF5E}" destId="{F2BA402F-4529-452F-BC76-F2BB3DFECEBD}" srcOrd="0" destOrd="0" presId="urn:microsoft.com/office/officeart/2005/8/layout/venn3"/>
    <dgm:cxn modelId="{1072639C-04FF-41DF-BAFB-D2B3DFB9E4BB}" type="presOf" srcId="{3FDEC088-D364-42E8-B157-AD2D6C682DE0}" destId="{DE8E6602-DD84-4D5C-B04C-489130491A5D}" srcOrd="0" destOrd="0" presId="urn:microsoft.com/office/officeart/2005/8/layout/venn3"/>
    <dgm:cxn modelId="{9A2AF1A7-D4C6-4D69-AE6B-FEE047B994F7}" type="presOf" srcId="{EEF3829C-DC62-4A16-975E-BD8E78D691AB}" destId="{4B9AFBE5-BA5E-43F4-8A8F-1897CDE11418}" srcOrd="0" destOrd="0" presId="urn:microsoft.com/office/officeart/2005/8/layout/venn3"/>
    <dgm:cxn modelId="{C6C764AE-BC89-45F4-A696-F04C79103F68}" srcId="{4D88369D-9B5E-40F7-8FFC-7310B0B22CCE}" destId="{5E54D1DC-A51B-47C0-A068-A3F66D474743}" srcOrd="4" destOrd="0" parTransId="{5585EF25-D887-42EF-95D1-FEDB816C9F5D}" sibTransId="{BDC06759-D087-4852-B51B-59966415A332}"/>
    <dgm:cxn modelId="{1A020CB9-7835-40CA-8BDC-1AD53D0D23DF}" type="presOf" srcId="{5E54D1DC-A51B-47C0-A068-A3F66D474743}" destId="{1C53AF12-DD20-437C-958B-47507CD8150A}" srcOrd="0" destOrd="0" presId="urn:microsoft.com/office/officeart/2005/8/layout/venn3"/>
    <dgm:cxn modelId="{CA2E42F0-5CB7-4E01-BBA4-EF70EAB32161}" srcId="{4D88369D-9B5E-40F7-8FFC-7310B0B22CCE}" destId="{2A2DFA31-F9D5-40B7-BEC7-8049DA111BF1}" srcOrd="2" destOrd="0" parTransId="{2837817E-F648-40EC-882A-A04DE101017B}" sibTransId="{BB1368D2-9DE7-4438-9579-D9354DE39028}"/>
    <dgm:cxn modelId="{B22CE467-E234-42E0-82BA-69BE113F859F}" type="presParOf" srcId="{1AF4EEB0-601F-42C9-A83B-EEF8479C6CAC}" destId="{4B9AFBE5-BA5E-43F4-8A8F-1897CDE11418}" srcOrd="0" destOrd="0" presId="urn:microsoft.com/office/officeart/2005/8/layout/venn3"/>
    <dgm:cxn modelId="{0D0E9887-5CE0-42CA-94A8-AD13D07AAD2E}" type="presParOf" srcId="{1AF4EEB0-601F-42C9-A83B-EEF8479C6CAC}" destId="{7571B183-CE86-47B4-A3CE-61CC0655993E}" srcOrd="1" destOrd="0" presId="urn:microsoft.com/office/officeart/2005/8/layout/venn3"/>
    <dgm:cxn modelId="{08D7EEE3-1775-4748-8B22-A8A872F2F7C7}" type="presParOf" srcId="{1AF4EEB0-601F-42C9-A83B-EEF8479C6CAC}" destId="{F2BA402F-4529-452F-BC76-F2BB3DFECEBD}" srcOrd="2" destOrd="0" presId="urn:microsoft.com/office/officeart/2005/8/layout/venn3"/>
    <dgm:cxn modelId="{73F0361F-E148-4202-A0B5-FD48992843C4}" type="presParOf" srcId="{1AF4EEB0-601F-42C9-A83B-EEF8479C6CAC}" destId="{93EBF0A5-71DA-4BA5-AFB9-A7E83A3D2534}" srcOrd="3" destOrd="0" presId="urn:microsoft.com/office/officeart/2005/8/layout/venn3"/>
    <dgm:cxn modelId="{0D268B4C-7D05-485C-A09C-56A0AC8B02C6}" type="presParOf" srcId="{1AF4EEB0-601F-42C9-A83B-EEF8479C6CAC}" destId="{FD7AFBEC-29BC-4656-98F8-08939E44332D}" srcOrd="4" destOrd="0" presId="urn:microsoft.com/office/officeart/2005/8/layout/venn3"/>
    <dgm:cxn modelId="{E197EE5F-4EE8-43C7-B299-4A7E225001CB}" type="presParOf" srcId="{1AF4EEB0-601F-42C9-A83B-EEF8479C6CAC}" destId="{71846451-F977-4660-A1B4-07A6A898F8B7}" srcOrd="5" destOrd="0" presId="urn:microsoft.com/office/officeart/2005/8/layout/venn3"/>
    <dgm:cxn modelId="{CC41C80B-83FF-476F-99C9-E8AAF408849B}" type="presParOf" srcId="{1AF4EEB0-601F-42C9-A83B-EEF8479C6CAC}" destId="{DE8E6602-DD84-4D5C-B04C-489130491A5D}" srcOrd="6" destOrd="0" presId="urn:microsoft.com/office/officeart/2005/8/layout/venn3"/>
    <dgm:cxn modelId="{580E1E13-CAD6-429B-8210-2076EB5A31FE}" type="presParOf" srcId="{1AF4EEB0-601F-42C9-A83B-EEF8479C6CAC}" destId="{FECA1260-38FE-4F1D-933D-643C436B03F0}" srcOrd="7" destOrd="0" presId="urn:microsoft.com/office/officeart/2005/8/layout/venn3"/>
    <dgm:cxn modelId="{337CA889-CA1D-4767-AC4B-0208314E57A0}" type="presParOf" srcId="{1AF4EEB0-601F-42C9-A83B-EEF8479C6CAC}" destId="{1C53AF12-DD20-437C-958B-47507CD8150A}"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E31EB-291B-4BC9-8ED3-DA655A653F2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B42E021C-7F7C-4B98-BEC8-3A703B28CB39}">
      <dgm:prSet phldrT="[Texto]" custT="1"/>
      <dgm:spPr>
        <a:xfrm>
          <a:off x="953484" y="1608993"/>
          <a:ext cx="2333686" cy="865797"/>
        </a:xfrm>
        <a:prstGeom prst="rect">
          <a:avLst/>
        </a:prstGeom>
        <a:noFill/>
        <a:ln>
          <a:noFill/>
        </a:ln>
        <a:effectLst/>
      </dgm:spPr>
      <dgm:t>
        <a:bodyPr/>
        <a:lstStyle/>
        <a:p>
          <a:pPr>
            <a:buClr>
              <a:srgbClr val="3366CC"/>
            </a:buClr>
            <a:buFont typeface="Wingdings" panose="05000000000000000000" pitchFamily="2" charset="2"/>
            <a:buNone/>
          </a:pPr>
          <a:r>
            <a:rPr lang="es-CO" sz="1100" dirty="0">
              <a:solidFill>
                <a:srgbClr val="073763">
                  <a:lumMod val="75000"/>
                </a:srgbClr>
              </a:solidFill>
              <a:latin typeface="Calibri Light" panose="020F0302020204030204" pitchFamily="34" charset="0"/>
              <a:ea typeface="+mn-ea"/>
              <a:cs typeface="Arial"/>
            </a:rPr>
            <a:t>Talento Humano</a:t>
          </a:r>
          <a:endParaRPr lang="es-ES" sz="1100" dirty="0">
            <a:solidFill>
              <a:srgbClr val="073763">
                <a:hueOff val="0"/>
                <a:satOff val="0"/>
                <a:lumOff val="0"/>
                <a:alphaOff val="0"/>
              </a:srgbClr>
            </a:solidFill>
            <a:latin typeface="Arial"/>
            <a:ea typeface="+mn-ea"/>
            <a:cs typeface="+mn-cs"/>
          </a:endParaRPr>
        </a:p>
      </dgm:t>
    </dgm:pt>
    <dgm:pt modelId="{A0AC2FAB-F9FF-4005-A69E-A2C5ED95425E}" type="parTrans" cxnId="{CEEF878B-2DE4-4EA5-8C2B-CB4B551A4B23}">
      <dgm:prSet/>
      <dgm:spPr/>
      <dgm:t>
        <a:bodyPr/>
        <a:lstStyle/>
        <a:p>
          <a:endParaRPr lang="es-ES" sz="2400"/>
        </a:p>
      </dgm:t>
    </dgm:pt>
    <dgm:pt modelId="{6CB29232-2F2F-48E5-9BB6-9579B65342D2}" type="sibTrans" cxnId="{CEEF878B-2DE4-4EA5-8C2B-CB4B551A4B23}">
      <dgm:prSet/>
      <dgm:spPr/>
      <dgm:t>
        <a:bodyPr/>
        <a:lstStyle/>
        <a:p>
          <a:endParaRPr lang="es-ES" sz="2400"/>
        </a:p>
      </dgm:t>
    </dgm:pt>
    <dgm:pt modelId="{71481888-0C49-4204-91B3-CEFA032DFEF8}">
      <dgm:prSet custT="1"/>
      <dgm:spPr>
        <a:xfrm>
          <a:off x="3520637" y="1608993"/>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Estructura</a:t>
          </a:r>
        </a:p>
      </dgm:t>
    </dgm:pt>
    <dgm:pt modelId="{356428D9-D1D1-4535-A41B-E65C14AF1236}" type="parTrans" cxnId="{F91913D8-7B6C-4639-9664-9F602CF93EA4}">
      <dgm:prSet/>
      <dgm:spPr/>
      <dgm:t>
        <a:bodyPr/>
        <a:lstStyle/>
        <a:p>
          <a:endParaRPr lang="es-ES" sz="2400"/>
        </a:p>
      </dgm:t>
    </dgm:pt>
    <dgm:pt modelId="{0FB6E45A-BFD9-415F-83E1-E3D6A870ABA3}" type="sibTrans" cxnId="{F91913D8-7B6C-4639-9664-9F602CF93EA4}">
      <dgm:prSet/>
      <dgm:spPr/>
      <dgm:t>
        <a:bodyPr/>
        <a:lstStyle/>
        <a:p>
          <a:endParaRPr lang="es-ES" sz="2400"/>
        </a:p>
      </dgm:t>
    </dgm:pt>
    <dgm:pt modelId="{DCFECBAB-21FB-4C65-977A-856B09731CA0}">
      <dgm:prSet custT="1"/>
      <dgm:spPr>
        <a:xfrm>
          <a:off x="6087790" y="1608993"/>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Sistema de gestión del conocimiento</a:t>
          </a:r>
        </a:p>
      </dgm:t>
    </dgm:pt>
    <dgm:pt modelId="{F2EB5174-9BE2-4B2F-A281-2C73EDC25B6F}" type="parTrans" cxnId="{3E16A145-234F-4BBE-B24E-0D332CD46AF0}">
      <dgm:prSet/>
      <dgm:spPr/>
      <dgm:t>
        <a:bodyPr/>
        <a:lstStyle/>
        <a:p>
          <a:endParaRPr lang="es-ES" sz="2400"/>
        </a:p>
      </dgm:t>
    </dgm:pt>
    <dgm:pt modelId="{A73DEFDA-1220-4AD0-B127-C4ABFA5B198C}" type="sibTrans" cxnId="{3E16A145-234F-4BBE-B24E-0D332CD46AF0}">
      <dgm:prSet/>
      <dgm:spPr/>
      <dgm:t>
        <a:bodyPr/>
        <a:lstStyle/>
        <a:p>
          <a:endParaRPr lang="es-ES" sz="2400"/>
        </a:p>
      </dgm:t>
    </dgm:pt>
    <dgm:pt modelId="{BA7DE9A4-7A00-4FBF-A350-7ED167A61B72}">
      <dgm:prSet custT="1"/>
      <dgm:spPr>
        <a:xfrm>
          <a:off x="8654943" y="1608993"/>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Procesos</a:t>
          </a:r>
        </a:p>
      </dgm:t>
    </dgm:pt>
    <dgm:pt modelId="{47AC081B-E576-4402-9D93-CE4A651814D6}" type="parTrans" cxnId="{2AB19D94-ACA0-4E0E-8655-F6BD9DBBAF99}">
      <dgm:prSet/>
      <dgm:spPr/>
      <dgm:t>
        <a:bodyPr/>
        <a:lstStyle/>
        <a:p>
          <a:endParaRPr lang="es-ES" sz="2400"/>
        </a:p>
      </dgm:t>
    </dgm:pt>
    <dgm:pt modelId="{B9F4E1DB-6973-4022-9E00-BEEA4F0CE5BA}" type="sibTrans" cxnId="{2AB19D94-ACA0-4E0E-8655-F6BD9DBBAF99}">
      <dgm:prSet/>
      <dgm:spPr/>
      <dgm:t>
        <a:bodyPr/>
        <a:lstStyle/>
        <a:p>
          <a:endParaRPr lang="es-ES" sz="2400"/>
        </a:p>
      </dgm:t>
    </dgm:pt>
    <dgm:pt modelId="{2EBD1046-8FB3-4986-AAA0-434C0F6DAB86}">
      <dgm:prSet custT="1"/>
      <dgm:spPr>
        <a:xfrm>
          <a:off x="11222096" y="1608993"/>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Tecnología de la información y comunicaciones</a:t>
          </a:r>
        </a:p>
      </dgm:t>
    </dgm:pt>
    <dgm:pt modelId="{56A94B66-A15D-42C8-8B58-E18A9F8781A6}" type="parTrans" cxnId="{684C5F8E-B45A-4DD2-8DA2-EE925DB95354}">
      <dgm:prSet/>
      <dgm:spPr/>
      <dgm:t>
        <a:bodyPr/>
        <a:lstStyle/>
        <a:p>
          <a:endParaRPr lang="es-ES" sz="2400"/>
        </a:p>
      </dgm:t>
    </dgm:pt>
    <dgm:pt modelId="{A8176245-162F-4BB6-A7D6-552EFAC0A7CE}" type="sibTrans" cxnId="{684C5F8E-B45A-4DD2-8DA2-EE925DB95354}">
      <dgm:prSet/>
      <dgm:spPr/>
      <dgm:t>
        <a:bodyPr/>
        <a:lstStyle/>
        <a:p>
          <a:endParaRPr lang="es-ES" sz="2400"/>
        </a:p>
      </dgm:t>
    </dgm:pt>
    <dgm:pt modelId="{58C0E969-5A47-4405-BF6B-26B5ED4CD730}">
      <dgm:prSet custT="1"/>
      <dgm:spPr>
        <a:xfrm>
          <a:off x="13789249" y="1608993"/>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Control interno</a:t>
          </a:r>
        </a:p>
      </dgm:t>
    </dgm:pt>
    <dgm:pt modelId="{4A1BB675-57AC-4F4F-9F54-5645D5FB67AB}" type="parTrans" cxnId="{4AB72BE9-A172-4447-AE63-B17478CD7A67}">
      <dgm:prSet/>
      <dgm:spPr/>
      <dgm:t>
        <a:bodyPr/>
        <a:lstStyle/>
        <a:p>
          <a:endParaRPr lang="es-ES" sz="2400"/>
        </a:p>
      </dgm:t>
    </dgm:pt>
    <dgm:pt modelId="{422B9379-2895-4958-8E5C-41CAC25CACAE}" type="sibTrans" cxnId="{4AB72BE9-A172-4447-AE63-B17478CD7A67}">
      <dgm:prSet/>
      <dgm:spPr/>
      <dgm:t>
        <a:bodyPr/>
        <a:lstStyle/>
        <a:p>
          <a:endParaRPr lang="es-ES" sz="2400"/>
        </a:p>
      </dgm:t>
    </dgm:pt>
    <dgm:pt modelId="{FA817C40-5B7B-4337-BA26-F639BFBBF862}">
      <dgm:prSet custT="1"/>
      <dgm:spPr>
        <a:xfrm>
          <a:off x="4804213" y="4316069"/>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Anticorrupción</a:t>
          </a:r>
        </a:p>
      </dgm:t>
    </dgm:pt>
    <dgm:pt modelId="{7517CFB3-2385-43BE-B8F7-47376EBA8C9B}" type="parTrans" cxnId="{31185C9B-B908-443A-9232-78370A82EB19}">
      <dgm:prSet/>
      <dgm:spPr/>
      <dgm:t>
        <a:bodyPr/>
        <a:lstStyle/>
        <a:p>
          <a:endParaRPr lang="es-ES" sz="2400"/>
        </a:p>
      </dgm:t>
    </dgm:pt>
    <dgm:pt modelId="{9B04A31D-40CA-4470-9A54-2DF25EC63652}" type="sibTrans" cxnId="{31185C9B-B908-443A-9232-78370A82EB19}">
      <dgm:prSet/>
      <dgm:spPr/>
      <dgm:t>
        <a:bodyPr/>
        <a:lstStyle/>
        <a:p>
          <a:endParaRPr lang="es-ES" sz="2400"/>
        </a:p>
      </dgm:t>
    </dgm:pt>
    <dgm:pt modelId="{E0200EA8-225C-4F21-B4A5-358E9A266FBF}">
      <dgm:prSet custT="1"/>
      <dgm:spPr>
        <a:xfrm>
          <a:off x="7371366" y="4316069"/>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Fortalecimiento de las Direcciones Regionales aeronáuticas</a:t>
          </a:r>
        </a:p>
      </dgm:t>
    </dgm:pt>
    <dgm:pt modelId="{0D32B5C9-857F-4E48-82DB-D530F9A7549D}" type="parTrans" cxnId="{8CBBD077-711E-49B1-B2B1-4DF10495B909}">
      <dgm:prSet/>
      <dgm:spPr/>
      <dgm:t>
        <a:bodyPr/>
        <a:lstStyle/>
        <a:p>
          <a:endParaRPr lang="es-ES" sz="2400"/>
        </a:p>
      </dgm:t>
    </dgm:pt>
    <dgm:pt modelId="{DDA6D988-9330-4912-B8A5-DF9C2AE0B379}" type="sibTrans" cxnId="{8CBBD077-711E-49B1-B2B1-4DF10495B909}">
      <dgm:prSet/>
      <dgm:spPr/>
      <dgm:t>
        <a:bodyPr/>
        <a:lstStyle/>
        <a:p>
          <a:endParaRPr lang="es-ES" sz="2400"/>
        </a:p>
      </dgm:t>
    </dgm:pt>
    <dgm:pt modelId="{F0168AE8-FE88-45A8-AAC1-8C87F0847FE2}">
      <dgm:prSet custT="1"/>
      <dgm:spPr>
        <a:xfrm>
          <a:off x="9938519" y="4316069"/>
          <a:ext cx="2333686" cy="865797"/>
        </a:xfrm>
        <a:prstGeom prst="rect">
          <a:avLst/>
        </a:prstGeom>
        <a:noFill/>
        <a:ln>
          <a:noFill/>
        </a:ln>
        <a:effectLst/>
      </dgm:spPr>
      <dgm:t>
        <a:bodyPr/>
        <a:lstStyle/>
        <a:p>
          <a:pPr>
            <a:buNone/>
          </a:pPr>
          <a:r>
            <a:rPr lang="es-CO" sz="1100" dirty="0">
              <a:solidFill>
                <a:srgbClr val="073763">
                  <a:lumMod val="75000"/>
                </a:srgbClr>
              </a:solidFill>
              <a:latin typeface="Calibri Light" panose="020F0302020204030204" pitchFamily="34" charset="0"/>
              <a:ea typeface="+mn-ea"/>
              <a:cs typeface="Arial"/>
            </a:rPr>
            <a:t>Posicionamiento el quehacer Jurídico de la entidad</a:t>
          </a:r>
        </a:p>
      </dgm:t>
    </dgm:pt>
    <dgm:pt modelId="{2BAA78AB-9FB9-4496-A4EB-313C7004EE3A}" type="parTrans" cxnId="{D8E4150D-75F3-40D5-9D77-7D2382A187C1}">
      <dgm:prSet/>
      <dgm:spPr/>
      <dgm:t>
        <a:bodyPr/>
        <a:lstStyle/>
        <a:p>
          <a:endParaRPr lang="es-ES" sz="2400"/>
        </a:p>
      </dgm:t>
    </dgm:pt>
    <dgm:pt modelId="{22637302-1375-4352-9DAC-0548C9018985}" type="sibTrans" cxnId="{D8E4150D-75F3-40D5-9D77-7D2382A187C1}">
      <dgm:prSet/>
      <dgm:spPr/>
      <dgm:t>
        <a:bodyPr/>
        <a:lstStyle/>
        <a:p>
          <a:endParaRPr lang="es-ES" sz="2400"/>
        </a:p>
      </dgm:t>
    </dgm:pt>
    <dgm:pt modelId="{397E4D1F-2C22-4061-9C0B-6B8A08F37613}" type="pres">
      <dgm:prSet presAssocID="{017E31EB-291B-4BC9-8ED3-DA655A653F22}" presName="Name0" presStyleCnt="0">
        <dgm:presLayoutVars>
          <dgm:dir/>
          <dgm:resizeHandles val="exact"/>
        </dgm:presLayoutVars>
      </dgm:prSet>
      <dgm:spPr/>
    </dgm:pt>
    <dgm:pt modelId="{298A623D-3DAC-40CF-B4F6-05278BDC9B8E}" type="pres">
      <dgm:prSet presAssocID="{B42E021C-7F7C-4B98-BEC8-3A703B28CB39}" presName="compNode" presStyleCnt="0"/>
      <dgm:spPr/>
    </dgm:pt>
    <dgm:pt modelId="{421D33D8-39DB-439F-AB4A-60DB8CE2F06E}" type="pres">
      <dgm:prSet presAssocID="{B42E021C-7F7C-4B98-BEC8-3A703B28CB39}" presName="pictRect" presStyleLbl="node1" presStyleIdx="0" presStyleCnt="9"/>
      <dgm:spPr>
        <a:xfrm>
          <a:off x="953484" y="1083"/>
          <a:ext cx="2333686" cy="1607909"/>
        </a:xfrm>
        <a:prstGeom prst="roundRect">
          <a:avLst/>
        </a:prstGeom>
        <a:blipFill rotWithShape="1">
          <a:blip xmlns:r="http://schemas.openxmlformats.org/officeDocument/2006/relationships" r:embed="rId1">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gm:spPr>
    </dgm:pt>
    <dgm:pt modelId="{816AFA74-ED41-490C-BB20-CCA471A7F9E2}" type="pres">
      <dgm:prSet presAssocID="{B42E021C-7F7C-4B98-BEC8-3A703B28CB39}" presName="textRect" presStyleLbl="revTx" presStyleIdx="0" presStyleCnt="9">
        <dgm:presLayoutVars>
          <dgm:bulletEnabled val="1"/>
        </dgm:presLayoutVars>
      </dgm:prSet>
      <dgm:spPr/>
    </dgm:pt>
    <dgm:pt modelId="{8BA72792-C935-4DCB-8A35-87FE5C1343CF}" type="pres">
      <dgm:prSet presAssocID="{6CB29232-2F2F-48E5-9BB6-9579B65342D2}" presName="sibTrans" presStyleLbl="sibTrans2D1" presStyleIdx="0" presStyleCnt="0"/>
      <dgm:spPr/>
    </dgm:pt>
    <dgm:pt modelId="{F7C3BAD4-0C4A-4FC8-B732-14FBF3573E4E}" type="pres">
      <dgm:prSet presAssocID="{71481888-0C49-4204-91B3-CEFA032DFEF8}" presName="compNode" presStyleCnt="0"/>
      <dgm:spPr/>
    </dgm:pt>
    <dgm:pt modelId="{D9B9709F-A92D-4BDE-9874-85D555B00D66}" type="pres">
      <dgm:prSet presAssocID="{71481888-0C49-4204-91B3-CEFA032DFEF8}" presName="pictRect" presStyleLbl="node1" presStyleIdx="1" presStyleCnt="9"/>
      <dgm:spPr>
        <a:xfrm>
          <a:off x="3520637" y="1083"/>
          <a:ext cx="2333686" cy="1607909"/>
        </a:xfrm>
        <a:prstGeom prst="roundRect">
          <a:avLst/>
        </a:prstGeom>
        <a:blipFill rotWithShape="1">
          <a:blip xmlns:r="http://schemas.openxmlformats.org/officeDocument/2006/relationships" r:embed="rId2">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gm:spPr>
    </dgm:pt>
    <dgm:pt modelId="{FE13CBF8-D3AA-45DA-A82C-A82543BAE1C7}" type="pres">
      <dgm:prSet presAssocID="{71481888-0C49-4204-91B3-CEFA032DFEF8}" presName="textRect" presStyleLbl="revTx" presStyleIdx="1" presStyleCnt="9">
        <dgm:presLayoutVars>
          <dgm:bulletEnabled val="1"/>
        </dgm:presLayoutVars>
      </dgm:prSet>
      <dgm:spPr/>
    </dgm:pt>
    <dgm:pt modelId="{0A801C6A-779F-4C3A-BA50-9093C0D0A07E}" type="pres">
      <dgm:prSet presAssocID="{0FB6E45A-BFD9-415F-83E1-E3D6A870ABA3}" presName="sibTrans" presStyleLbl="sibTrans2D1" presStyleIdx="0" presStyleCnt="0"/>
      <dgm:spPr/>
    </dgm:pt>
    <dgm:pt modelId="{8910F17B-1DC3-416B-B44A-A8303FCBDFB6}" type="pres">
      <dgm:prSet presAssocID="{DCFECBAB-21FB-4C65-977A-856B09731CA0}" presName="compNode" presStyleCnt="0"/>
      <dgm:spPr/>
    </dgm:pt>
    <dgm:pt modelId="{432E0FD8-967A-4F85-A357-1FAC045A4732}" type="pres">
      <dgm:prSet presAssocID="{DCFECBAB-21FB-4C65-977A-856B09731CA0}" presName="pictRect" presStyleLbl="node1" presStyleIdx="2" presStyleCnt="9"/>
      <dgm:spPr>
        <a:xfrm>
          <a:off x="6087790" y="1083"/>
          <a:ext cx="2333686" cy="1607909"/>
        </a:xfrm>
        <a:prstGeom prst="roundRect">
          <a:avLst/>
        </a:prstGeom>
        <a:blipFill rotWithShape="1">
          <a:blip xmlns:r="http://schemas.openxmlformats.org/officeDocument/2006/relationships" r:embed="rId3"/>
          <a:stretch>
            <a:fillRect/>
          </a:stretch>
        </a:blipFill>
        <a:ln w="25400" cap="flat" cmpd="sng" algn="ctr">
          <a:solidFill>
            <a:srgbClr val="FFFFFF">
              <a:hueOff val="0"/>
              <a:satOff val="0"/>
              <a:lumOff val="0"/>
              <a:alphaOff val="0"/>
            </a:srgbClr>
          </a:solidFill>
          <a:prstDash val="solid"/>
        </a:ln>
        <a:effectLst/>
      </dgm:spPr>
    </dgm:pt>
    <dgm:pt modelId="{7DFB4661-5836-4017-ABC1-1D588525BD74}" type="pres">
      <dgm:prSet presAssocID="{DCFECBAB-21FB-4C65-977A-856B09731CA0}" presName="textRect" presStyleLbl="revTx" presStyleIdx="2" presStyleCnt="9">
        <dgm:presLayoutVars>
          <dgm:bulletEnabled val="1"/>
        </dgm:presLayoutVars>
      </dgm:prSet>
      <dgm:spPr/>
    </dgm:pt>
    <dgm:pt modelId="{4F9739E6-1AD9-4EB9-9640-F3349EE6BB26}" type="pres">
      <dgm:prSet presAssocID="{A73DEFDA-1220-4AD0-B127-C4ABFA5B198C}" presName="sibTrans" presStyleLbl="sibTrans2D1" presStyleIdx="0" presStyleCnt="0"/>
      <dgm:spPr/>
    </dgm:pt>
    <dgm:pt modelId="{EEB32389-FC47-4342-B9AA-46B4F27BD4BF}" type="pres">
      <dgm:prSet presAssocID="{BA7DE9A4-7A00-4FBF-A350-7ED167A61B72}" presName="compNode" presStyleCnt="0"/>
      <dgm:spPr/>
    </dgm:pt>
    <dgm:pt modelId="{65C7D6DC-99E2-434F-B5FB-9F941B33D0BE}" type="pres">
      <dgm:prSet presAssocID="{BA7DE9A4-7A00-4FBF-A350-7ED167A61B72}" presName="pictRect" presStyleLbl="node1" presStyleIdx="3" presStyleCnt="9"/>
      <dgm:spPr>
        <a:xfrm>
          <a:off x="8654943" y="1083"/>
          <a:ext cx="2333686" cy="1607909"/>
        </a:xfrm>
        <a:prstGeom prst="roundRect">
          <a:avLst/>
        </a:prstGeom>
        <a:blipFill rotWithShape="1">
          <a:blip xmlns:r="http://schemas.openxmlformats.org/officeDocument/2006/relationships" r:embed="rId4">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gm:spPr>
    </dgm:pt>
    <dgm:pt modelId="{0C792480-5AA5-4AC7-9D54-E43E94C2F187}" type="pres">
      <dgm:prSet presAssocID="{BA7DE9A4-7A00-4FBF-A350-7ED167A61B72}" presName="textRect" presStyleLbl="revTx" presStyleIdx="3" presStyleCnt="9">
        <dgm:presLayoutVars>
          <dgm:bulletEnabled val="1"/>
        </dgm:presLayoutVars>
      </dgm:prSet>
      <dgm:spPr/>
    </dgm:pt>
    <dgm:pt modelId="{EC07629C-4250-4978-BF39-418924D480B7}" type="pres">
      <dgm:prSet presAssocID="{B9F4E1DB-6973-4022-9E00-BEEA4F0CE5BA}" presName="sibTrans" presStyleLbl="sibTrans2D1" presStyleIdx="0" presStyleCnt="0"/>
      <dgm:spPr/>
    </dgm:pt>
    <dgm:pt modelId="{BE280A8C-3221-4CE0-89B6-E4FF80F78549}" type="pres">
      <dgm:prSet presAssocID="{2EBD1046-8FB3-4986-AAA0-434C0F6DAB86}" presName="compNode" presStyleCnt="0"/>
      <dgm:spPr/>
    </dgm:pt>
    <dgm:pt modelId="{C3685032-20CF-40D5-8C69-6113693D220E}" type="pres">
      <dgm:prSet presAssocID="{2EBD1046-8FB3-4986-AAA0-434C0F6DAB86}" presName="pictRect" presStyleLbl="node1" presStyleIdx="4" presStyleCnt="9"/>
      <dgm:spPr>
        <a:xfrm>
          <a:off x="11222096" y="1083"/>
          <a:ext cx="2333686" cy="1607909"/>
        </a:xfrm>
        <a:prstGeom prst="roundRect">
          <a:avLst/>
        </a:prstGeom>
        <a:blipFill rotWithShape="1">
          <a:blip xmlns:r="http://schemas.openxmlformats.org/officeDocument/2006/relationships" r:embed="rId5">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gm:spPr>
    </dgm:pt>
    <dgm:pt modelId="{22F0F230-B31A-4AED-9AFB-C2AB5A86730A}" type="pres">
      <dgm:prSet presAssocID="{2EBD1046-8FB3-4986-AAA0-434C0F6DAB86}" presName="textRect" presStyleLbl="revTx" presStyleIdx="4" presStyleCnt="9">
        <dgm:presLayoutVars>
          <dgm:bulletEnabled val="1"/>
        </dgm:presLayoutVars>
      </dgm:prSet>
      <dgm:spPr/>
    </dgm:pt>
    <dgm:pt modelId="{ED5664CD-A447-4F6E-B6C8-7D1E52ED3F13}" type="pres">
      <dgm:prSet presAssocID="{A8176245-162F-4BB6-A7D6-552EFAC0A7CE}" presName="sibTrans" presStyleLbl="sibTrans2D1" presStyleIdx="0" presStyleCnt="0"/>
      <dgm:spPr/>
    </dgm:pt>
    <dgm:pt modelId="{052DD464-221A-4FEF-8FE1-64B67370DCA6}" type="pres">
      <dgm:prSet presAssocID="{58C0E969-5A47-4405-BF6B-26B5ED4CD730}" presName="compNode" presStyleCnt="0"/>
      <dgm:spPr/>
    </dgm:pt>
    <dgm:pt modelId="{CC26256C-8106-4A65-8388-73E96CD7EF82}" type="pres">
      <dgm:prSet presAssocID="{58C0E969-5A47-4405-BF6B-26B5ED4CD730}" presName="pictRect" presStyleLbl="node1" presStyleIdx="5" presStyleCnt="9"/>
      <dgm:spPr>
        <a:xfrm>
          <a:off x="13789249" y="1083"/>
          <a:ext cx="2333686" cy="1607909"/>
        </a:xfrm>
        <a:prstGeom prst="roundRect">
          <a:avLst/>
        </a:prstGeom>
        <a:blipFill rotWithShape="1">
          <a:blip xmlns:r="http://schemas.openxmlformats.org/officeDocument/2006/relationships" r:embed="rId6"/>
          <a:stretch>
            <a:fillRect/>
          </a:stretch>
        </a:blipFill>
        <a:ln w="25400" cap="flat" cmpd="sng" algn="ctr">
          <a:solidFill>
            <a:srgbClr val="FFFFFF">
              <a:hueOff val="0"/>
              <a:satOff val="0"/>
              <a:lumOff val="0"/>
              <a:alphaOff val="0"/>
            </a:srgbClr>
          </a:solidFill>
          <a:prstDash val="solid"/>
        </a:ln>
        <a:effectLst/>
      </dgm:spPr>
    </dgm:pt>
    <dgm:pt modelId="{A964F01C-0CAC-48C7-907F-4249E3A63ADE}" type="pres">
      <dgm:prSet presAssocID="{58C0E969-5A47-4405-BF6B-26B5ED4CD730}" presName="textRect" presStyleLbl="revTx" presStyleIdx="5" presStyleCnt="9">
        <dgm:presLayoutVars>
          <dgm:bulletEnabled val="1"/>
        </dgm:presLayoutVars>
      </dgm:prSet>
      <dgm:spPr/>
    </dgm:pt>
    <dgm:pt modelId="{06ABEC67-4185-4EE1-BA90-57938DC8CD53}" type="pres">
      <dgm:prSet presAssocID="{422B9379-2895-4958-8E5C-41CAC25CACAE}" presName="sibTrans" presStyleLbl="sibTrans2D1" presStyleIdx="0" presStyleCnt="0"/>
      <dgm:spPr/>
    </dgm:pt>
    <dgm:pt modelId="{8E792D80-F53B-4A05-B564-4968AACD0CF4}" type="pres">
      <dgm:prSet presAssocID="{FA817C40-5B7B-4337-BA26-F639BFBBF862}" presName="compNode" presStyleCnt="0"/>
      <dgm:spPr/>
    </dgm:pt>
    <dgm:pt modelId="{973C15B0-D74E-4BE8-B1D4-BBCE8549FAF0}" type="pres">
      <dgm:prSet presAssocID="{FA817C40-5B7B-4337-BA26-F639BFBBF862}" presName="pictRect" presStyleLbl="node1" presStyleIdx="6" presStyleCnt="9"/>
      <dgm:spPr>
        <a:xfrm>
          <a:off x="4804213" y="2708159"/>
          <a:ext cx="2333686" cy="1607909"/>
        </a:xfrm>
        <a:prstGeom prst="roundRect">
          <a:avLst/>
        </a:prstGeom>
        <a:blipFill rotWithShape="1">
          <a:blip xmlns:r="http://schemas.openxmlformats.org/officeDocument/2006/relationships" r:embed="rId7">
            <a:duotone>
              <a:schemeClr val="accent1">
                <a:shade val="45000"/>
                <a:satMod val="135000"/>
              </a:schemeClr>
              <a:prstClr val="white"/>
            </a:duotone>
          </a:blip>
          <a:stretch>
            <a:fillRect/>
          </a:stretch>
        </a:blipFill>
        <a:ln w="25400" cap="flat" cmpd="sng" algn="ctr">
          <a:solidFill>
            <a:srgbClr val="A4C2F4">
              <a:lumMod val="20000"/>
              <a:lumOff val="80000"/>
            </a:srgbClr>
          </a:solidFill>
          <a:prstDash val="solid"/>
        </a:ln>
        <a:effectLst/>
      </dgm:spPr>
    </dgm:pt>
    <dgm:pt modelId="{4D2C3A3C-11CB-4581-8DFE-8DACE7DD69DA}" type="pres">
      <dgm:prSet presAssocID="{FA817C40-5B7B-4337-BA26-F639BFBBF862}" presName="textRect" presStyleLbl="revTx" presStyleIdx="6" presStyleCnt="9">
        <dgm:presLayoutVars>
          <dgm:bulletEnabled val="1"/>
        </dgm:presLayoutVars>
      </dgm:prSet>
      <dgm:spPr/>
    </dgm:pt>
    <dgm:pt modelId="{4DCA29AB-D7D0-46A5-AC1D-6908C042FC89}" type="pres">
      <dgm:prSet presAssocID="{9B04A31D-40CA-4470-9A54-2DF25EC63652}" presName="sibTrans" presStyleLbl="sibTrans2D1" presStyleIdx="0" presStyleCnt="0"/>
      <dgm:spPr/>
    </dgm:pt>
    <dgm:pt modelId="{C7CB9FAF-08BA-4218-A0C9-2D2A4FC3F735}" type="pres">
      <dgm:prSet presAssocID="{E0200EA8-225C-4F21-B4A5-358E9A266FBF}" presName="compNode" presStyleCnt="0"/>
      <dgm:spPr/>
    </dgm:pt>
    <dgm:pt modelId="{07265045-C9C9-4CAB-AA60-CC2A289D5B5B}" type="pres">
      <dgm:prSet presAssocID="{E0200EA8-225C-4F21-B4A5-358E9A266FBF}" presName="pictRect" presStyleLbl="node1" presStyleIdx="7" presStyleCnt="9" custLinFactNeighborY="874"/>
      <dgm:spPr>
        <a:xfrm>
          <a:off x="7371366" y="2708159"/>
          <a:ext cx="2333686" cy="1607909"/>
        </a:xfrm>
        <a:prstGeom prst="roundRect">
          <a:avLst/>
        </a:prstGeom>
        <a:blipFill rotWithShape="1">
          <a:blip xmlns:r="http://schemas.openxmlformats.org/officeDocument/2006/relationships" r:embed="rId8">
            <a:duotone>
              <a:srgbClr val="365B86">
                <a:shade val="45000"/>
                <a:satMod val="135000"/>
              </a:srgbClr>
              <a:prstClr val="white"/>
            </a:duotone>
          </a:blip>
          <a:srcRect/>
          <a:stretch>
            <a:fillRect t="-49000" b="-49000"/>
          </a:stretch>
        </a:blipFill>
        <a:ln w="25400" cap="flat" cmpd="sng" algn="ctr">
          <a:solidFill>
            <a:srgbClr val="FFFFFF">
              <a:hueOff val="0"/>
              <a:satOff val="0"/>
              <a:lumOff val="0"/>
              <a:alphaOff val="0"/>
            </a:srgbClr>
          </a:solidFill>
          <a:prstDash val="solid"/>
        </a:ln>
        <a:effectLst/>
      </dgm:spPr>
    </dgm:pt>
    <dgm:pt modelId="{EC74A812-ADAD-4ADE-AE0E-2478CD0FB391}" type="pres">
      <dgm:prSet presAssocID="{E0200EA8-225C-4F21-B4A5-358E9A266FBF}" presName="textRect" presStyleLbl="revTx" presStyleIdx="7" presStyleCnt="9">
        <dgm:presLayoutVars>
          <dgm:bulletEnabled val="1"/>
        </dgm:presLayoutVars>
      </dgm:prSet>
      <dgm:spPr/>
    </dgm:pt>
    <dgm:pt modelId="{E8B550B1-8CBC-4421-BF7A-EF55FFF4D55D}" type="pres">
      <dgm:prSet presAssocID="{DDA6D988-9330-4912-B8A5-DF9C2AE0B379}" presName="sibTrans" presStyleLbl="sibTrans2D1" presStyleIdx="0" presStyleCnt="0"/>
      <dgm:spPr/>
    </dgm:pt>
    <dgm:pt modelId="{A67E0F02-966F-44C2-BFEB-F694F9E60774}" type="pres">
      <dgm:prSet presAssocID="{F0168AE8-FE88-45A8-AAC1-8C87F0847FE2}" presName="compNode" presStyleCnt="0"/>
      <dgm:spPr/>
    </dgm:pt>
    <dgm:pt modelId="{8D9A8D35-CA32-4AED-9B92-8E6D42C0B07C}" type="pres">
      <dgm:prSet presAssocID="{F0168AE8-FE88-45A8-AAC1-8C87F0847FE2}" presName="pictRect" presStyleLbl="node1" presStyleIdx="8" presStyleCnt="9"/>
      <dgm:spPr>
        <a:xfrm>
          <a:off x="9938519" y="2708159"/>
          <a:ext cx="2333686" cy="1607909"/>
        </a:xfrm>
        <a:prstGeom prst="roundRect">
          <a:avLst/>
        </a:prstGeom>
        <a:blipFill rotWithShape="1">
          <a:blip xmlns:r="http://schemas.openxmlformats.org/officeDocument/2006/relationships" r:embed="rId9">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gm:spPr>
    </dgm:pt>
    <dgm:pt modelId="{5EF20FBA-80C5-4B27-B582-8E276F6B3029}" type="pres">
      <dgm:prSet presAssocID="{F0168AE8-FE88-45A8-AAC1-8C87F0847FE2}" presName="textRect" presStyleLbl="revTx" presStyleIdx="8" presStyleCnt="9">
        <dgm:presLayoutVars>
          <dgm:bulletEnabled val="1"/>
        </dgm:presLayoutVars>
      </dgm:prSet>
      <dgm:spPr/>
    </dgm:pt>
  </dgm:ptLst>
  <dgm:cxnLst>
    <dgm:cxn modelId="{D8E4150D-75F3-40D5-9D77-7D2382A187C1}" srcId="{017E31EB-291B-4BC9-8ED3-DA655A653F22}" destId="{F0168AE8-FE88-45A8-AAC1-8C87F0847FE2}" srcOrd="8" destOrd="0" parTransId="{2BAA78AB-9FB9-4496-A4EB-313C7004EE3A}" sibTransId="{22637302-1375-4352-9DAC-0548C9018985}"/>
    <dgm:cxn modelId="{88AF1612-B2D8-469C-BA90-309CD7F7FCB5}" type="presOf" srcId="{71481888-0C49-4204-91B3-CEFA032DFEF8}" destId="{FE13CBF8-D3AA-45DA-A82C-A82543BAE1C7}" srcOrd="0" destOrd="0" presId="urn:microsoft.com/office/officeart/2005/8/layout/pList1"/>
    <dgm:cxn modelId="{88DD9618-65AD-4E4D-848F-86638B579E9A}" type="presOf" srcId="{6CB29232-2F2F-48E5-9BB6-9579B65342D2}" destId="{8BA72792-C935-4DCB-8A35-87FE5C1343CF}" srcOrd="0" destOrd="0" presId="urn:microsoft.com/office/officeart/2005/8/layout/pList1"/>
    <dgm:cxn modelId="{3CA3E819-56E1-41A9-8D43-3829BF28A536}" type="presOf" srcId="{017E31EB-291B-4BC9-8ED3-DA655A653F22}" destId="{397E4D1F-2C22-4061-9C0B-6B8A08F37613}" srcOrd="0" destOrd="0" presId="urn:microsoft.com/office/officeart/2005/8/layout/pList1"/>
    <dgm:cxn modelId="{7B0FFF36-D0D6-4701-80CB-A06DA491A45A}" type="presOf" srcId="{DDA6D988-9330-4912-B8A5-DF9C2AE0B379}" destId="{E8B550B1-8CBC-4421-BF7A-EF55FFF4D55D}" srcOrd="0" destOrd="0" presId="urn:microsoft.com/office/officeart/2005/8/layout/pList1"/>
    <dgm:cxn modelId="{3E16A145-234F-4BBE-B24E-0D332CD46AF0}" srcId="{017E31EB-291B-4BC9-8ED3-DA655A653F22}" destId="{DCFECBAB-21FB-4C65-977A-856B09731CA0}" srcOrd="2" destOrd="0" parTransId="{F2EB5174-9BE2-4B2F-A281-2C73EDC25B6F}" sibTransId="{A73DEFDA-1220-4AD0-B127-C4ABFA5B198C}"/>
    <dgm:cxn modelId="{0FD05F72-FD85-45DE-B2A7-06DC0ACB7930}" type="presOf" srcId="{B42E021C-7F7C-4B98-BEC8-3A703B28CB39}" destId="{816AFA74-ED41-490C-BB20-CCA471A7F9E2}" srcOrd="0" destOrd="0" presId="urn:microsoft.com/office/officeart/2005/8/layout/pList1"/>
    <dgm:cxn modelId="{8CBBD077-711E-49B1-B2B1-4DF10495B909}" srcId="{017E31EB-291B-4BC9-8ED3-DA655A653F22}" destId="{E0200EA8-225C-4F21-B4A5-358E9A266FBF}" srcOrd="7" destOrd="0" parTransId="{0D32B5C9-857F-4E48-82DB-D530F9A7549D}" sibTransId="{DDA6D988-9330-4912-B8A5-DF9C2AE0B379}"/>
    <dgm:cxn modelId="{C5C08B78-78C4-4932-8151-BE9951EE87EA}" type="presOf" srcId="{A73DEFDA-1220-4AD0-B127-C4ABFA5B198C}" destId="{4F9739E6-1AD9-4EB9-9640-F3349EE6BB26}" srcOrd="0" destOrd="0" presId="urn:microsoft.com/office/officeart/2005/8/layout/pList1"/>
    <dgm:cxn modelId="{155F0880-879B-4B44-83CC-2982D06EB9D1}" type="presOf" srcId="{A8176245-162F-4BB6-A7D6-552EFAC0A7CE}" destId="{ED5664CD-A447-4F6E-B6C8-7D1E52ED3F13}" srcOrd="0" destOrd="0" presId="urn:microsoft.com/office/officeart/2005/8/layout/pList1"/>
    <dgm:cxn modelId="{7D926086-AB3F-4AD0-876A-2FA306794FC8}" type="presOf" srcId="{FA817C40-5B7B-4337-BA26-F639BFBBF862}" destId="{4D2C3A3C-11CB-4581-8DFE-8DACE7DD69DA}" srcOrd="0" destOrd="0" presId="urn:microsoft.com/office/officeart/2005/8/layout/pList1"/>
    <dgm:cxn modelId="{CEEF878B-2DE4-4EA5-8C2B-CB4B551A4B23}" srcId="{017E31EB-291B-4BC9-8ED3-DA655A653F22}" destId="{B42E021C-7F7C-4B98-BEC8-3A703B28CB39}" srcOrd="0" destOrd="0" parTransId="{A0AC2FAB-F9FF-4005-A69E-A2C5ED95425E}" sibTransId="{6CB29232-2F2F-48E5-9BB6-9579B65342D2}"/>
    <dgm:cxn modelId="{684C5F8E-B45A-4DD2-8DA2-EE925DB95354}" srcId="{017E31EB-291B-4BC9-8ED3-DA655A653F22}" destId="{2EBD1046-8FB3-4986-AAA0-434C0F6DAB86}" srcOrd="4" destOrd="0" parTransId="{56A94B66-A15D-42C8-8B58-E18A9F8781A6}" sibTransId="{A8176245-162F-4BB6-A7D6-552EFAC0A7CE}"/>
    <dgm:cxn modelId="{2AB19D94-ACA0-4E0E-8655-F6BD9DBBAF99}" srcId="{017E31EB-291B-4BC9-8ED3-DA655A653F22}" destId="{BA7DE9A4-7A00-4FBF-A350-7ED167A61B72}" srcOrd="3" destOrd="0" parTransId="{47AC081B-E576-4402-9D93-CE4A651814D6}" sibTransId="{B9F4E1DB-6973-4022-9E00-BEEA4F0CE5BA}"/>
    <dgm:cxn modelId="{31185C9B-B908-443A-9232-78370A82EB19}" srcId="{017E31EB-291B-4BC9-8ED3-DA655A653F22}" destId="{FA817C40-5B7B-4337-BA26-F639BFBBF862}" srcOrd="6" destOrd="0" parTransId="{7517CFB3-2385-43BE-B8F7-47376EBA8C9B}" sibTransId="{9B04A31D-40CA-4470-9A54-2DF25EC63652}"/>
    <dgm:cxn modelId="{FC7F1FA6-5E2B-4ECD-9C0A-B24D670CC007}" type="presOf" srcId="{422B9379-2895-4958-8E5C-41CAC25CACAE}" destId="{06ABEC67-4185-4EE1-BA90-57938DC8CD53}" srcOrd="0" destOrd="0" presId="urn:microsoft.com/office/officeart/2005/8/layout/pList1"/>
    <dgm:cxn modelId="{56101CAB-D33F-4ED5-92C1-DE490296484A}" type="presOf" srcId="{F0168AE8-FE88-45A8-AAC1-8C87F0847FE2}" destId="{5EF20FBA-80C5-4B27-B582-8E276F6B3029}" srcOrd="0" destOrd="0" presId="urn:microsoft.com/office/officeart/2005/8/layout/pList1"/>
    <dgm:cxn modelId="{A55F15B1-A96B-4058-8B77-A698D737BE46}" type="presOf" srcId="{E0200EA8-225C-4F21-B4A5-358E9A266FBF}" destId="{EC74A812-ADAD-4ADE-AE0E-2478CD0FB391}" srcOrd="0" destOrd="0" presId="urn:microsoft.com/office/officeart/2005/8/layout/pList1"/>
    <dgm:cxn modelId="{68606BBA-BBE9-432B-85BC-539EAEFD8020}" type="presOf" srcId="{2EBD1046-8FB3-4986-AAA0-434C0F6DAB86}" destId="{22F0F230-B31A-4AED-9AFB-C2AB5A86730A}" srcOrd="0" destOrd="0" presId="urn:microsoft.com/office/officeart/2005/8/layout/pList1"/>
    <dgm:cxn modelId="{934EB0BF-945E-4184-87D4-6B7311895E58}" type="presOf" srcId="{58C0E969-5A47-4405-BF6B-26B5ED4CD730}" destId="{A964F01C-0CAC-48C7-907F-4249E3A63ADE}" srcOrd="0" destOrd="0" presId="urn:microsoft.com/office/officeart/2005/8/layout/pList1"/>
    <dgm:cxn modelId="{F91913D8-7B6C-4639-9664-9F602CF93EA4}" srcId="{017E31EB-291B-4BC9-8ED3-DA655A653F22}" destId="{71481888-0C49-4204-91B3-CEFA032DFEF8}" srcOrd="1" destOrd="0" parTransId="{356428D9-D1D1-4535-A41B-E65C14AF1236}" sibTransId="{0FB6E45A-BFD9-415F-83E1-E3D6A870ABA3}"/>
    <dgm:cxn modelId="{810D3DDE-2C97-48B2-AD96-96316014BE0D}" type="presOf" srcId="{BA7DE9A4-7A00-4FBF-A350-7ED167A61B72}" destId="{0C792480-5AA5-4AC7-9D54-E43E94C2F187}" srcOrd="0" destOrd="0" presId="urn:microsoft.com/office/officeart/2005/8/layout/pList1"/>
    <dgm:cxn modelId="{23E7D6E7-6DC9-42C7-9403-60B3576DE8AA}" type="presOf" srcId="{9B04A31D-40CA-4470-9A54-2DF25EC63652}" destId="{4DCA29AB-D7D0-46A5-AC1D-6908C042FC89}" srcOrd="0" destOrd="0" presId="urn:microsoft.com/office/officeart/2005/8/layout/pList1"/>
    <dgm:cxn modelId="{4AB72BE9-A172-4447-AE63-B17478CD7A67}" srcId="{017E31EB-291B-4BC9-8ED3-DA655A653F22}" destId="{58C0E969-5A47-4405-BF6B-26B5ED4CD730}" srcOrd="5" destOrd="0" parTransId="{4A1BB675-57AC-4F4F-9F54-5645D5FB67AB}" sibTransId="{422B9379-2895-4958-8E5C-41CAC25CACAE}"/>
    <dgm:cxn modelId="{C39954EE-DC82-4B8F-A685-472CD02F9568}" type="presOf" srcId="{B9F4E1DB-6973-4022-9E00-BEEA4F0CE5BA}" destId="{EC07629C-4250-4978-BF39-418924D480B7}" srcOrd="0" destOrd="0" presId="urn:microsoft.com/office/officeart/2005/8/layout/pList1"/>
    <dgm:cxn modelId="{FC0CFFF5-B6D2-4598-8C24-947FA2B1E123}" type="presOf" srcId="{0FB6E45A-BFD9-415F-83E1-E3D6A870ABA3}" destId="{0A801C6A-779F-4C3A-BA50-9093C0D0A07E}" srcOrd="0" destOrd="0" presId="urn:microsoft.com/office/officeart/2005/8/layout/pList1"/>
    <dgm:cxn modelId="{C5189EF7-D18D-4E73-8C75-131F8426A5B4}" type="presOf" srcId="{DCFECBAB-21FB-4C65-977A-856B09731CA0}" destId="{7DFB4661-5836-4017-ABC1-1D588525BD74}" srcOrd="0" destOrd="0" presId="urn:microsoft.com/office/officeart/2005/8/layout/pList1"/>
    <dgm:cxn modelId="{1217DCBE-6337-4A9F-AFAF-CDE853F62689}" type="presParOf" srcId="{397E4D1F-2C22-4061-9C0B-6B8A08F37613}" destId="{298A623D-3DAC-40CF-B4F6-05278BDC9B8E}" srcOrd="0" destOrd="0" presId="urn:microsoft.com/office/officeart/2005/8/layout/pList1"/>
    <dgm:cxn modelId="{A9D71656-037A-418B-ACB8-3E3EC87413E9}" type="presParOf" srcId="{298A623D-3DAC-40CF-B4F6-05278BDC9B8E}" destId="{421D33D8-39DB-439F-AB4A-60DB8CE2F06E}" srcOrd="0" destOrd="0" presId="urn:microsoft.com/office/officeart/2005/8/layout/pList1"/>
    <dgm:cxn modelId="{DE54EA2D-C804-4FF7-8C17-37D524B7FECC}" type="presParOf" srcId="{298A623D-3DAC-40CF-B4F6-05278BDC9B8E}" destId="{816AFA74-ED41-490C-BB20-CCA471A7F9E2}" srcOrd="1" destOrd="0" presId="urn:microsoft.com/office/officeart/2005/8/layout/pList1"/>
    <dgm:cxn modelId="{7B59BE21-1BEE-48CA-96D4-52A4AC9D1E66}" type="presParOf" srcId="{397E4D1F-2C22-4061-9C0B-6B8A08F37613}" destId="{8BA72792-C935-4DCB-8A35-87FE5C1343CF}" srcOrd="1" destOrd="0" presId="urn:microsoft.com/office/officeart/2005/8/layout/pList1"/>
    <dgm:cxn modelId="{8958DEA6-5D6C-45A2-A785-838E2BD79EDF}" type="presParOf" srcId="{397E4D1F-2C22-4061-9C0B-6B8A08F37613}" destId="{F7C3BAD4-0C4A-4FC8-B732-14FBF3573E4E}" srcOrd="2" destOrd="0" presId="urn:microsoft.com/office/officeart/2005/8/layout/pList1"/>
    <dgm:cxn modelId="{D431D131-7538-45D0-98D0-6D5DFE6D8406}" type="presParOf" srcId="{F7C3BAD4-0C4A-4FC8-B732-14FBF3573E4E}" destId="{D9B9709F-A92D-4BDE-9874-85D555B00D66}" srcOrd="0" destOrd="0" presId="urn:microsoft.com/office/officeart/2005/8/layout/pList1"/>
    <dgm:cxn modelId="{67F74866-2263-43D4-994A-8A5202884DDC}" type="presParOf" srcId="{F7C3BAD4-0C4A-4FC8-B732-14FBF3573E4E}" destId="{FE13CBF8-D3AA-45DA-A82C-A82543BAE1C7}" srcOrd="1" destOrd="0" presId="urn:microsoft.com/office/officeart/2005/8/layout/pList1"/>
    <dgm:cxn modelId="{C1E9F584-42AB-44AE-A9AB-A7DB3C4F1669}" type="presParOf" srcId="{397E4D1F-2C22-4061-9C0B-6B8A08F37613}" destId="{0A801C6A-779F-4C3A-BA50-9093C0D0A07E}" srcOrd="3" destOrd="0" presId="urn:microsoft.com/office/officeart/2005/8/layout/pList1"/>
    <dgm:cxn modelId="{5C203A27-594A-4012-B08A-DBEFE4F60319}" type="presParOf" srcId="{397E4D1F-2C22-4061-9C0B-6B8A08F37613}" destId="{8910F17B-1DC3-416B-B44A-A8303FCBDFB6}" srcOrd="4" destOrd="0" presId="urn:microsoft.com/office/officeart/2005/8/layout/pList1"/>
    <dgm:cxn modelId="{49FF7B34-7538-42E2-9F59-C20AF3407447}" type="presParOf" srcId="{8910F17B-1DC3-416B-B44A-A8303FCBDFB6}" destId="{432E0FD8-967A-4F85-A357-1FAC045A4732}" srcOrd="0" destOrd="0" presId="urn:microsoft.com/office/officeart/2005/8/layout/pList1"/>
    <dgm:cxn modelId="{49AE7840-1F52-4BA9-9E3F-7AEDF458A969}" type="presParOf" srcId="{8910F17B-1DC3-416B-B44A-A8303FCBDFB6}" destId="{7DFB4661-5836-4017-ABC1-1D588525BD74}" srcOrd="1" destOrd="0" presId="urn:microsoft.com/office/officeart/2005/8/layout/pList1"/>
    <dgm:cxn modelId="{201B4D98-67CF-41E2-972C-F4DB2E468203}" type="presParOf" srcId="{397E4D1F-2C22-4061-9C0B-6B8A08F37613}" destId="{4F9739E6-1AD9-4EB9-9640-F3349EE6BB26}" srcOrd="5" destOrd="0" presId="urn:microsoft.com/office/officeart/2005/8/layout/pList1"/>
    <dgm:cxn modelId="{B4A9DB9C-0383-443C-A256-3A18870287AF}" type="presParOf" srcId="{397E4D1F-2C22-4061-9C0B-6B8A08F37613}" destId="{EEB32389-FC47-4342-B9AA-46B4F27BD4BF}" srcOrd="6" destOrd="0" presId="urn:microsoft.com/office/officeart/2005/8/layout/pList1"/>
    <dgm:cxn modelId="{3AFB1E68-7E84-41AD-AABE-45D33BD5D4AE}" type="presParOf" srcId="{EEB32389-FC47-4342-B9AA-46B4F27BD4BF}" destId="{65C7D6DC-99E2-434F-B5FB-9F941B33D0BE}" srcOrd="0" destOrd="0" presId="urn:microsoft.com/office/officeart/2005/8/layout/pList1"/>
    <dgm:cxn modelId="{F1791427-DEC4-4042-AFC2-5F3B123D00D8}" type="presParOf" srcId="{EEB32389-FC47-4342-B9AA-46B4F27BD4BF}" destId="{0C792480-5AA5-4AC7-9D54-E43E94C2F187}" srcOrd="1" destOrd="0" presId="urn:microsoft.com/office/officeart/2005/8/layout/pList1"/>
    <dgm:cxn modelId="{C43D7508-5E56-49ED-A26C-2BD9AC0CF281}" type="presParOf" srcId="{397E4D1F-2C22-4061-9C0B-6B8A08F37613}" destId="{EC07629C-4250-4978-BF39-418924D480B7}" srcOrd="7" destOrd="0" presId="urn:microsoft.com/office/officeart/2005/8/layout/pList1"/>
    <dgm:cxn modelId="{81858F83-AF3F-4D75-A47F-3BC9A2449043}" type="presParOf" srcId="{397E4D1F-2C22-4061-9C0B-6B8A08F37613}" destId="{BE280A8C-3221-4CE0-89B6-E4FF80F78549}" srcOrd="8" destOrd="0" presId="urn:microsoft.com/office/officeart/2005/8/layout/pList1"/>
    <dgm:cxn modelId="{9F8823E8-5482-4F6B-892B-3665D2AFDF37}" type="presParOf" srcId="{BE280A8C-3221-4CE0-89B6-E4FF80F78549}" destId="{C3685032-20CF-40D5-8C69-6113693D220E}" srcOrd="0" destOrd="0" presId="urn:microsoft.com/office/officeart/2005/8/layout/pList1"/>
    <dgm:cxn modelId="{3A697C03-0649-4068-8E94-1B2FBA3AE8CB}" type="presParOf" srcId="{BE280A8C-3221-4CE0-89B6-E4FF80F78549}" destId="{22F0F230-B31A-4AED-9AFB-C2AB5A86730A}" srcOrd="1" destOrd="0" presId="urn:microsoft.com/office/officeart/2005/8/layout/pList1"/>
    <dgm:cxn modelId="{68CA7432-172D-40E4-A777-48E503D26F26}" type="presParOf" srcId="{397E4D1F-2C22-4061-9C0B-6B8A08F37613}" destId="{ED5664CD-A447-4F6E-B6C8-7D1E52ED3F13}" srcOrd="9" destOrd="0" presId="urn:microsoft.com/office/officeart/2005/8/layout/pList1"/>
    <dgm:cxn modelId="{F3DDDD47-5F38-4441-A094-EB9FDDD433A3}" type="presParOf" srcId="{397E4D1F-2C22-4061-9C0B-6B8A08F37613}" destId="{052DD464-221A-4FEF-8FE1-64B67370DCA6}" srcOrd="10" destOrd="0" presId="urn:microsoft.com/office/officeart/2005/8/layout/pList1"/>
    <dgm:cxn modelId="{D419872C-80F1-4700-B624-32BD3E2FAFDA}" type="presParOf" srcId="{052DD464-221A-4FEF-8FE1-64B67370DCA6}" destId="{CC26256C-8106-4A65-8388-73E96CD7EF82}" srcOrd="0" destOrd="0" presId="urn:microsoft.com/office/officeart/2005/8/layout/pList1"/>
    <dgm:cxn modelId="{ED446609-1F41-4500-A760-E7276C8675B3}" type="presParOf" srcId="{052DD464-221A-4FEF-8FE1-64B67370DCA6}" destId="{A964F01C-0CAC-48C7-907F-4249E3A63ADE}" srcOrd="1" destOrd="0" presId="urn:microsoft.com/office/officeart/2005/8/layout/pList1"/>
    <dgm:cxn modelId="{D9538048-EBFE-4A17-97CC-538F31EAE0E1}" type="presParOf" srcId="{397E4D1F-2C22-4061-9C0B-6B8A08F37613}" destId="{06ABEC67-4185-4EE1-BA90-57938DC8CD53}" srcOrd="11" destOrd="0" presId="urn:microsoft.com/office/officeart/2005/8/layout/pList1"/>
    <dgm:cxn modelId="{9195E7DD-6D60-42FB-8780-8E82B8DCD4F0}" type="presParOf" srcId="{397E4D1F-2C22-4061-9C0B-6B8A08F37613}" destId="{8E792D80-F53B-4A05-B564-4968AACD0CF4}" srcOrd="12" destOrd="0" presId="urn:microsoft.com/office/officeart/2005/8/layout/pList1"/>
    <dgm:cxn modelId="{BA674070-B33E-4724-8AD9-105BE2199874}" type="presParOf" srcId="{8E792D80-F53B-4A05-B564-4968AACD0CF4}" destId="{973C15B0-D74E-4BE8-B1D4-BBCE8549FAF0}" srcOrd="0" destOrd="0" presId="urn:microsoft.com/office/officeart/2005/8/layout/pList1"/>
    <dgm:cxn modelId="{828C84B0-4699-4256-9CA7-73DC1739F448}" type="presParOf" srcId="{8E792D80-F53B-4A05-B564-4968AACD0CF4}" destId="{4D2C3A3C-11CB-4581-8DFE-8DACE7DD69DA}" srcOrd="1" destOrd="0" presId="urn:microsoft.com/office/officeart/2005/8/layout/pList1"/>
    <dgm:cxn modelId="{EDB2FC24-6964-4FF5-86BF-C5F361175F18}" type="presParOf" srcId="{397E4D1F-2C22-4061-9C0B-6B8A08F37613}" destId="{4DCA29AB-D7D0-46A5-AC1D-6908C042FC89}" srcOrd="13" destOrd="0" presId="urn:microsoft.com/office/officeart/2005/8/layout/pList1"/>
    <dgm:cxn modelId="{7CA4D60F-4155-405D-B875-629125D80D2B}" type="presParOf" srcId="{397E4D1F-2C22-4061-9C0B-6B8A08F37613}" destId="{C7CB9FAF-08BA-4218-A0C9-2D2A4FC3F735}" srcOrd="14" destOrd="0" presId="urn:microsoft.com/office/officeart/2005/8/layout/pList1"/>
    <dgm:cxn modelId="{B7F3A8F2-263F-4E03-A288-C7DB7BB345C6}" type="presParOf" srcId="{C7CB9FAF-08BA-4218-A0C9-2D2A4FC3F735}" destId="{07265045-C9C9-4CAB-AA60-CC2A289D5B5B}" srcOrd="0" destOrd="0" presId="urn:microsoft.com/office/officeart/2005/8/layout/pList1"/>
    <dgm:cxn modelId="{D897EA77-8E0E-40C6-A1DF-086AE0A76D97}" type="presParOf" srcId="{C7CB9FAF-08BA-4218-A0C9-2D2A4FC3F735}" destId="{EC74A812-ADAD-4ADE-AE0E-2478CD0FB391}" srcOrd="1" destOrd="0" presId="urn:microsoft.com/office/officeart/2005/8/layout/pList1"/>
    <dgm:cxn modelId="{9A839C22-E415-4333-B097-40606FEBC616}" type="presParOf" srcId="{397E4D1F-2C22-4061-9C0B-6B8A08F37613}" destId="{E8B550B1-8CBC-4421-BF7A-EF55FFF4D55D}" srcOrd="15" destOrd="0" presId="urn:microsoft.com/office/officeart/2005/8/layout/pList1"/>
    <dgm:cxn modelId="{FC6DD175-6CAC-4E81-82DA-81DC052D31C9}" type="presParOf" srcId="{397E4D1F-2C22-4061-9C0B-6B8A08F37613}" destId="{A67E0F02-966F-44C2-BFEB-F694F9E60774}" srcOrd="16" destOrd="0" presId="urn:microsoft.com/office/officeart/2005/8/layout/pList1"/>
    <dgm:cxn modelId="{31EDBD51-00F5-47B6-813B-531AD6EF3B20}" type="presParOf" srcId="{A67E0F02-966F-44C2-BFEB-F694F9E60774}" destId="{8D9A8D35-CA32-4AED-9B92-8E6D42C0B07C}" srcOrd="0" destOrd="0" presId="urn:microsoft.com/office/officeart/2005/8/layout/pList1"/>
    <dgm:cxn modelId="{64C52D35-90AC-4B26-99AD-48178760D8FC}" type="presParOf" srcId="{A67E0F02-966F-44C2-BFEB-F694F9E60774}" destId="{5EF20FBA-80C5-4B27-B582-8E276F6B302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AFBE5-BA5E-43F4-8A8F-1897CDE11418}">
      <dsp:nvSpPr>
        <dsp:cNvPr id="0" name=""/>
        <dsp:cNvSpPr/>
      </dsp:nvSpPr>
      <dsp:spPr>
        <a:xfrm>
          <a:off x="1333" y="1231563"/>
          <a:ext cx="2600137" cy="2600137"/>
        </a:xfrm>
        <a:prstGeom prst="ellipse">
          <a:avLst/>
        </a:prstGeom>
        <a:solidFill>
          <a:srgbClr val="528414">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094" tIns="19050" rIns="143094" bIns="19050" numCol="1" spcCol="1270" anchor="ctr" anchorCtr="0">
          <a:noAutofit/>
        </a:bodyPr>
        <a:lstStyle/>
        <a:p>
          <a:pPr marL="0" lvl="0" indent="0" algn="ctr" defTabSz="666750">
            <a:lnSpc>
              <a:spcPct val="90000"/>
            </a:lnSpc>
            <a:spcBef>
              <a:spcPct val="0"/>
            </a:spcBef>
            <a:spcAft>
              <a:spcPct val="35000"/>
            </a:spcAft>
            <a:buClr>
              <a:srgbClr val="CC9900"/>
            </a:buClr>
            <a:buSzPct val="200000"/>
            <a:buNone/>
          </a:pPr>
          <a:endParaRPr lang="es-CO" sz="1500" b="1" kern="1200" dirty="0">
            <a:solidFill>
              <a:schemeClr val="bg1"/>
            </a:solidFill>
            <a:latin typeface="Calibri Light" panose="020F0302020204030204" pitchFamily="34" charset="0"/>
          </a:endParaRPr>
        </a:p>
        <a:p>
          <a:pPr marL="0" lvl="0" indent="0" algn="ctr" defTabSz="666750">
            <a:lnSpc>
              <a:spcPct val="90000"/>
            </a:lnSpc>
            <a:spcBef>
              <a:spcPct val="0"/>
            </a:spcBef>
            <a:spcAft>
              <a:spcPct val="35000"/>
            </a:spcAft>
            <a:buClr>
              <a:srgbClr val="CC9900"/>
            </a:buClr>
            <a:buSzPct val="200000"/>
            <a:buNone/>
          </a:pPr>
          <a:r>
            <a:rPr lang="es-CO" sz="1500" b="1" kern="1200" dirty="0">
              <a:solidFill>
                <a:schemeClr val="bg1"/>
              </a:solidFill>
              <a:latin typeface="Calibri Light" panose="020F0302020204030204" pitchFamily="34" charset="0"/>
            </a:rPr>
            <a:t>Disponer de un sistema de gestión del Talento Humano que permita responder a las necesidades del Sector Aeronáutico </a:t>
          </a:r>
          <a:endParaRPr lang="es-ES" sz="1500" b="1" kern="1200" dirty="0">
            <a:solidFill>
              <a:schemeClr val="bg1"/>
            </a:solidFill>
          </a:endParaRPr>
        </a:p>
      </dsp:txBody>
      <dsp:txXfrm>
        <a:off x="382114" y="1612344"/>
        <a:ext cx="1838575" cy="1838575"/>
      </dsp:txXfrm>
    </dsp:sp>
    <dsp:sp modelId="{F2BA402F-4529-452F-BC76-F2BB3DFECEBD}">
      <dsp:nvSpPr>
        <dsp:cNvPr id="0" name=""/>
        <dsp:cNvSpPr/>
      </dsp:nvSpPr>
      <dsp:spPr>
        <a:xfrm>
          <a:off x="2081443" y="1231563"/>
          <a:ext cx="2600137" cy="2600137"/>
        </a:xfrm>
        <a:prstGeom prst="ellipse">
          <a:avLst/>
        </a:prstGeom>
        <a:solidFill>
          <a:srgbClr val="118B2B">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094" tIns="19050" rIns="143094" bIns="19050" numCol="1" spcCol="1270" anchor="ctr" anchorCtr="0">
          <a:noAutofit/>
        </a:bodyPr>
        <a:lstStyle/>
        <a:p>
          <a:pPr marL="0" lvl="0" indent="0" algn="ctr" defTabSz="666750">
            <a:lnSpc>
              <a:spcPct val="90000"/>
            </a:lnSpc>
            <a:spcBef>
              <a:spcPct val="0"/>
            </a:spcBef>
            <a:spcAft>
              <a:spcPct val="35000"/>
            </a:spcAft>
            <a:buClr>
              <a:srgbClr val="CC9900"/>
            </a:buClr>
            <a:buSzPct val="200000"/>
            <a:buNone/>
          </a:pPr>
          <a:endParaRPr lang="es-CO" sz="1500" b="1" kern="1200" dirty="0">
            <a:solidFill>
              <a:schemeClr val="bg1"/>
            </a:solidFill>
            <a:latin typeface="Calibri Light" panose="020F0302020204030204" pitchFamily="34" charset="0"/>
          </a:endParaRPr>
        </a:p>
        <a:p>
          <a:pPr marL="0" lvl="0" indent="0" algn="ctr" defTabSz="666750">
            <a:lnSpc>
              <a:spcPct val="90000"/>
            </a:lnSpc>
            <a:spcBef>
              <a:spcPct val="0"/>
            </a:spcBef>
            <a:spcAft>
              <a:spcPct val="35000"/>
            </a:spcAft>
            <a:buClr>
              <a:srgbClr val="CC9900"/>
            </a:buClr>
            <a:buSzPct val="200000"/>
            <a:buNone/>
          </a:pPr>
          <a:r>
            <a:rPr lang="es-CO" sz="1500" b="1" kern="1200" dirty="0">
              <a:solidFill>
                <a:schemeClr val="bg1"/>
              </a:solidFill>
              <a:latin typeface="Calibri Light" panose="020F0302020204030204" pitchFamily="34" charset="0"/>
            </a:rPr>
            <a:t>Alcanzar una amplia oferta de capacitación orientada a la gestión aeronáutica integral</a:t>
          </a:r>
          <a:endParaRPr lang="es-ES" sz="1500" b="1" kern="1200" dirty="0">
            <a:solidFill>
              <a:schemeClr val="bg1"/>
            </a:solidFill>
          </a:endParaRPr>
        </a:p>
      </dsp:txBody>
      <dsp:txXfrm>
        <a:off x="2462224" y="1612344"/>
        <a:ext cx="1838575" cy="1838575"/>
      </dsp:txXfrm>
    </dsp:sp>
    <dsp:sp modelId="{FD7AFBEC-29BC-4656-98F8-08939E44332D}">
      <dsp:nvSpPr>
        <dsp:cNvPr id="0" name=""/>
        <dsp:cNvSpPr/>
      </dsp:nvSpPr>
      <dsp:spPr>
        <a:xfrm>
          <a:off x="4161554" y="1231563"/>
          <a:ext cx="2600137" cy="2600137"/>
        </a:xfrm>
        <a:prstGeom prst="ellipse">
          <a:avLst/>
        </a:prstGeom>
        <a:solidFill>
          <a:srgbClr val="0E938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094" tIns="19050" rIns="143094" bIns="19050" numCol="1" spcCol="1270" anchor="ctr" anchorCtr="0">
          <a:noAutofit/>
        </a:bodyPr>
        <a:lstStyle/>
        <a:p>
          <a:pPr marL="0" lvl="0" indent="0" algn="ctr" defTabSz="666750">
            <a:lnSpc>
              <a:spcPct val="90000"/>
            </a:lnSpc>
            <a:spcBef>
              <a:spcPct val="0"/>
            </a:spcBef>
            <a:spcAft>
              <a:spcPct val="35000"/>
            </a:spcAft>
            <a:buClr>
              <a:srgbClr val="CC9900"/>
            </a:buClr>
            <a:buSzPct val="200000"/>
            <a:buNone/>
          </a:pPr>
          <a:r>
            <a:rPr lang="es-CO" sz="1500" b="1" kern="1200" dirty="0">
              <a:solidFill>
                <a:schemeClr val="bg1"/>
              </a:solidFill>
              <a:latin typeface="Calibri Light" panose="020F0302020204030204" pitchFamily="34" charset="0"/>
            </a:rPr>
            <a:t>Promover la suscripción de convenios con entidades extranjeras</a:t>
          </a:r>
          <a:endParaRPr lang="es-ES" sz="1500" b="1" kern="1200" dirty="0">
            <a:solidFill>
              <a:schemeClr val="bg1"/>
            </a:solidFill>
          </a:endParaRPr>
        </a:p>
      </dsp:txBody>
      <dsp:txXfrm>
        <a:off x="4542335" y="1612344"/>
        <a:ext cx="1838575" cy="1838575"/>
      </dsp:txXfrm>
    </dsp:sp>
    <dsp:sp modelId="{DE8E6602-DD84-4D5C-B04C-489130491A5D}">
      <dsp:nvSpPr>
        <dsp:cNvPr id="0" name=""/>
        <dsp:cNvSpPr/>
      </dsp:nvSpPr>
      <dsp:spPr>
        <a:xfrm>
          <a:off x="6241664" y="1231563"/>
          <a:ext cx="2600137" cy="2600137"/>
        </a:xfrm>
        <a:prstGeom prst="ellipse">
          <a:avLst/>
        </a:prstGeom>
        <a:solidFill>
          <a:srgbClr val="0B319A">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094" tIns="19050" rIns="143094" bIns="19050" numCol="1" spcCol="1270" anchor="ctr" anchorCtr="0">
          <a:noAutofit/>
        </a:bodyPr>
        <a:lstStyle/>
        <a:p>
          <a:pPr marL="0" lvl="0" indent="0" algn="ctr" defTabSz="666750">
            <a:lnSpc>
              <a:spcPct val="90000"/>
            </a:lnSpc>
            <a:spcBef>
              <a:spcPct val="0"/>
            </a:spcBef>
            <a:spcAft>
              <a:spcPct val="35000"/>
            </a:spcAft>
            <a:buClr>
              <a:srgbClr val="CC9900"/>
            </a:buClr>
            <a:buSzPct val="200000"/>
            <a:buNone/>
          </a:pPr>
          <a:endParaRPr lang="es-CO" sz="1500" b="1" kern="1200" dirty="0">
            <a:solidFill>
              <a:schemeClr val="bg1"/>
            </a:solidFill>
            <a:latin typeface="Calibri Light" panose="020F0302020204030204" pitchFamily="34" charset="0"/>
          </a:endParaRPr>
        </a:p>
        <a:p>
          <a:pPr marL="0" lvl="0" indent="0" algn="ctr" defTabSz="666750">
            <a:lnSpc>
              <a:spcPct val="90000"/>
            </a:lnSpc>
            <a:spcBef>
              <a:spcPct val="0"/>
            </a:spcBef>
            <a:spcAft>
              <a:spcPct val="35000"/>
            </a:spcAft>
            <a:buClr>
              <a:srgbClr val="CC9900"/>
            </a:buClr>
            <a:buSzPct val="200000"/>
            <a:buNone/>
          </a:pPr>
          <a:r>
            <a:rPr lang="es-CO" sz="1500" b="1" kern="1200" dirty="0">
              <a:solidFill>
                <a:schemeClr val="bg1"/>
              </a:solidFill>
              <a:latin typeface="Calibri Light" panose="020F0302020204030204" pitchFamily="34" charset="0"/>
            </a:rPr>
            <a:t>Cualificar el talento humano desarrollando el Marco Nacional de Cualificaciones de la aviación civil</a:t>
          </a:r>
          <a:endParaRPr lang="es-ES" sz="1500" b="1" kern="1200" dirty="0">
            <a:solidFill>
              <a:schemeClr val="bg1"/>
            </a:solidFill>
          </a:endParaRPr>
        </a:p>
      </dsp:txBody>
      <dsp:txXfrm>
        <a:off x="6622445" y="1612344"/>
        <a:ext cx="1838575" cy="1838575"/>
      </dsp:txXfrm>
    </dsp:sp>
    <dsp:sp modelId="{1C53AF12-DD20-437C-958B-47507CD8150A}">
      <dsp:nvSpPr>
        <dsp:cNvPr id="0" name=""/>
        <dsp:cNvSpPr/>
      </dsp:nvSpPr>
      <dsp:spPr>
        <a:xfrm>
          <a:off x="8321774" y="1231563"/>
          <a:ext cx="2600137" cy="2600137"/>
        </a:xfrm>
        <a:prstGeom prst="ellipse">
          <a:avLst/>
        </a:prstGeom>
        <a:solidFill>
          <a:srgbClr val="5407A2">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094" tIns="19050" rIns="143094" bIns="19050" numCol="1" spcCol="1270" anchor="ctr" anchorCtr="0">
          <a:noAutofit/>
        </a:bodyPr>
        <a:lstStyle/>
        <a:p>
          <a:pPr marL="0" lvl="0" indent="0" algn="ctr" defTabSz="666750">
            <a:lnSpc>
              <a:spcPct val="90000"/>
            </a:lnSpc>
            <a:spcBef>
              <a:spcPct val="0"/>
            </a:spcBef>
            <a:spcAft>
              <a:spcPct val="35000"/>
            </a:spcAft>
            <a:buClr>
              <a:srgbClr val="CC9900"/>
            </a:buClr>
            <a:buSzPct val="200000"/>
            <a:buNone/>
          </a:pPr>
          <a:r>
            <a:rPr lang="es-CO" sz="1500" b="1" kern="1200" dirty="0">
              <a:solidFill>
                <a:schemeClr val="bg1"/>
              </a:solidFill>
              <a:latin typeface="Calibri Light" panose="020F0302020204030204" pitchFamily="34" charset="0"/>
            </a:rPr>
            <a:t>Consolidar la investigación en los campos aeronáuticos y aeroespaciales</a:t>
          </a:r>
          <a:endParaRPr lang="es-ES" sz="1500" b="1" kern="1200" dirty="0">
            <a:solidFill>
              <a:schemeClr val="bg1"/>
            </a:solidFill>
          </a:endParaRPr>
        </a:p>
      </dsp:txBody>
      <dsp:txXfrm>
        <a:off x="8702555" y="1612344"/>
        <a:ext cx="1838575" cy="1838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D33D8-39DB-439F-AB4A-60DB8CE2F06E}">
      <dsp:nvSpPr>
        <dsp:cNvPr id="0" name=""/>
        <dsp:cNvSpPr/>
      </dsp:nvSpPr>
      <dsp:spPr>
        <a:xfrm>
          <a:off x="35368" y="681"/>
          <a:ext cx="1445686" cy="996078"/>
        </a:xfrm>
        <a:prstGeom prst="roundRect">
          <a:avLst/>
        </a:prstGeom>
        <a:blipFill rotWithShape="1">
          <a:blip xmlns:r="http://schemas.openxmlformats.org/officeDocument/2006/relationships" r:embed="rId1">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16AFA74-ED41-490C-BB20-CCA471A7F9E2}">
      <dsp:nvSpPr>
        <dsp:cNvPr id="0" name=""/>
        <dsp:cNvSpPr/>
      </dsp:nvSpPr>
      <dsp:spPr>
        <a:xfrm>
          <a:off x="35368" y="996759"/>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Clr>
              <a:srgbClr val="3366CC"/>
            </a:buClr>
            <a:buFont typeface="Wingdings" panose="05000000000000000000" pitchFamily="2" charset="2"/>
            <a:buNone/>
          </a:pPr>
          <a:r>
            <a:rPr lang="es-CO" sz="1100" kern="1200" dirty="0">
              <a:solidFill>
                <a:srgbClr val="073763">
                  <a:lumMod val="75000"/>
                </a:srgbClr>
              </a:solidFill>
              <a:latin typeface="Calibri Light" panose="020F0302020204030204" pitchFamily="34" charset="0"/>
              <a:ea typeface="+mn-ea"/>
              <a:cs typeface="Arial"/>
            </a:rPr>
            <a:t>Talento Humano</a:t>
          </a:r>
          <a:endParaRPr lang="es-ES" sz="1100" kern="1200" dirty="0">
            <a:solidFill>
              <a:srgbClr val="073763">
                <a:hueOff val="0"/>
                <a:satOff val="0"/>
                <a:lumOff val="0"/>
                <a:alphaOff val="0"/>
              </a:srgbClr>
            </a:solidFill>
            <a:latin typeface="Arial"/>
            <a:ea typeface="+mn-ea"/>
            <a:cs typeface="+mn-cs"/>
          </a:endParaRPr>
        </a:p>
      </dsp:txBody>
      <dsp:txXfrm>
        <a:off x="35368" y="996759"/>
        <a:ext cx="1445686" cy="536349"/>
      </dsp:txXfrm>
    </dsp:sp>
    <dsp:sp modelId="{D9B9709F-A92D-4BDE-9874-85D555B00D66}">
      <dsp:nvSpPr>
        <dsp:cNvPr id="0" name=""/>
        <dsp:cNvSpPr/>
      </dsp:nvSpPr>
      <dsp:spPr>
        <a:xfrm>
          <a:off x="1625684" y="681"/>
          <a:ext cx="1445686" cy="996078"/>
        </a:xfrm>
        <a:prstGeom prst="roundRect">
          <a:avLst/>
        </a:prstGeom>
        <a:blipFill rotWithShape="1">
          <a:blip xmlns:r="http://schemas.openxmlformats.org/officeDocument/2006/relationships" r:embed="rId2">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E13CBF8-D3AA-45DA-A82C-A82543BAE1C7}">
      <dsp:nvSpPr>
        <dsp:cNvPr id="0" name=""/>
        <dsp:cNvSpPr/>
      </dsp:nvSpPr>
      <dsp:spPr>
        <a:xfrm>
          <a:off x="1625684" y="996759"/>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Estructura</a:t>
          </a:r>
        </a:p>
      </dsp:txBody>
      <dsp:txXfrm>
        <a:off x="1625684" y="996759"/>
        <a:ext cx="1445686" cy="536349"/>
      </dsp:txXfrm>
    </dsp:sp>
    <dsp:sp modelId="{432E0FD8-967A-4F85-A357-1FAC045A4732}">
      <dsp:nvSpPr>
        <dsp:cNvPr id="0" name=""/>
        <dsp:cNvSpPr/>
      </dsp:nvSpPr>
      <dsp:spPr>
        <a:xfrm>
          <a:off x="3216000" y="681"/>
          <a:ext cx="1445686" cy="996078"/>
        </a:xfrm>
        <a:prstGeom prst="roundRect">
          <a:avLst/>
        </a:prstGeom>
        <a:blipFill rotWithShape="1">
          <a:blip xmlns:r="http://schemas.openxmlformats.org/officeDocument/2006/relationships" r:embed="rId3"/>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DFB4661-5836-4017-ABC1-1D588525BD74}">
      <dsp:nvSpPr>
        <dsp:cNvPr id="0" name=""/>
        <dsp:cNvSpPr/>
      </dsp:nvSpPr>
      <dsp:spPr>
        <a:xfrm>
          <a:off x="3216000" y="996759"/>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Sistema de gestión del conocimiento</a:t>
          </a:r>
        </a:p>
      </dsp:txBody>
      <dsp:txXfrm>
        <a:off x="3216000" y="996759"/>
        <a:ext cx="1445686" cy="536349"/>
      </dsp:txXfrm>
    </dsp:sp>
    <dsp:sp modelId="{65C7D6DC-99E2-434F-B5FB-9F941B33D0BE}">
      <dsp:nvSpPr>
        <dsp:cNvPr id="0" name=""/>
        <dsp:cNvSpPr/>
      </dsp:nvSpPr>
      <dsp:spPr>
        <a:xfrm>
          <a:off x="4806316" y="681"/>
          <a:ext cx="1445686" cy="996078"/>
        </a:xfrm>
        <a:prstGeom prst="roundRect">
          <a:avLst/>
        </a:prstGeom>
        <a:blipFill rotWithShape="1">
          <a:blip xmlns:r="http://schemas.openxmlformats.org/officeDocument/2006/relationships" r:embed="rId4">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C792480-5AA5-4AC7-9D54-E43E94C2F187}">
      <dsp:nvSpPr>
        <dsp:cNvPr id="0" name=""/>
        <dsp:cNvSpPr/>
      </dsp:nvSpPr>
      <dsp:spPr>
        <a:xfrm>
          <a:off x="4806316" y="996759"/>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Procesos</a:t>
          </a:r>
        </a:p>
      </dsp:txBody>
      <dsp:txXfrm>
        <a:off x="4806316" y="996759"/>
        <a:ext cx="1445686" cy="536349"/>
      </dsp:txXfrm>
    </dsp:sp>
    <dsp:sp modelId="{C3685032-20CF-40D5-8C69-6113693D220E}">
      <dsp:nvSpPr>
        <dsp:cNvPr id="0" name=""/>
        <dsp:cNvSpPr/>
      </dsp:nvSpPr>
      <dsp:spPr>
        <a:xfrm>
          <a:off x="6396633" y="681"/>
          <a:ext cx="1445686" cy="996078"/>
        </a:xfrm>
        <a:prstGeom prst="roundRect">
          <a:avLst/>
        </a:prstGeom>
        <a:blipFill rotWithShape="1">
          <a:blip xmlns:r="http://schemas.openxmlformats.org/officeDocument/2006/relationships" r:embed="rId5">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2F0F230-B31A-4AED-9AFB-C2AB5A86730A}">
      <dsp:nvSpPr>
        <dsp:cNvPr id="0" name=""/>
        <dsp:cNvSpPr/>
      </dsp:nvSpPr>
      <dsp:spPr>
        <a:xfrm>
          <a:off x="6396633" y="996759"/>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Tecnología de la información y comunicaciones</a:t>
          </a:r>
        </a:p>
      </dsp:txBody>
      <dsp:txXfrm>
        <a:off x="6396633" y="996759"/>
        <a:ext cx="1445686" cy="536349"/>
      </dsp:txXfrm>
    </dsp:sp>
    <dsp:sp modelId="{CC26256C-8106-4A65-8388-73E96CD7EF82}">
      <dsp:nvSpPr>
        <dsp:cNvPr id="0" name=""/>
        <dsp:cNvSpPr/>
      </dsp:nvSpPr>
      <dsp:spPr>
        <a:xfrm>
          <a:off x="830526" y="1677677"/>
          <a:ext cx="1445686" cy="996078"/>
        </a:xfrm>
        <a:prstGeom prst="roundRect">
          <a:avLst/>
        </a:prstGeom>
        <a:blipFill rotWithShape="1">
          <a:blip xmlns:r="http://schemas.openxmlformats.org/officeDocument/2006/relationships" r:embed="rId6"/>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964F01C-0CAC-48C7-907F-4249E3A63ADE}">
      <dsp:nvSpPr>
        <dsp:cNvPr id="0" name=""/>
        <dsp:cNvSpPr/>
      </dsp:nvSpPr>
      <dsp:spPr>
        <a:xfrm>
          <a:off x="830526" y="2673756"/>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Control interno</a:t>
          </a:r>
        </a:p>
      </dsp:txBody>
      <dsp:txXfrm>
        <a:off x="830526" y="2673756"/>
        <a:ext cx="1445686" cy="536349"/>
      </dsp:txXfrm>
    </dsp:sp>
    <dsp:sp modelId="{973C15B0-D74E-4BE8-B1D4-BBCE8549FAF0}">
      <dsp:nvSpPr>
        <dsp:cNvPr id="0" name=""/>
        <dsp:cNvSpPr/>
      </dsp:nvSpPr>
      <dsp:spPr>
        <a:xfrm>
          <a:off x="2420842" y="1677677"/>
          <a:ext cx="1445686" cy="996078"/>
        </a:xfrm>
        <a:prstGeom prst="roundRect">
          <a:avLst/>
        </a:prstGeom>
        <a:blipFill rotWithShape="1">
          <a:blip xmlns:r="http://schemas.openxmlformats.org/officeDocument/2006/relationships" r:embed="rId7">
            <a:duotone>
              <a:schemeClr val="accent1">
                <a:shade val="45000"/>
                <a:satMod val="135000"/>
              </a:schemeClr>
              <a:prstClr val="white"/>
            </a:duotone>
          </a:blip>
          <a:stretch>
            <a:fillRect/>
          </a:stretch>
        </a:blipFill>
        <a:ln w="25400" cap="flat" cmpd="sng" algn="ctr">
          <a:solidFill>
            <a:srgbClr val="A4C2F4">
              <a:lumMod val="20000"/>
              <a:lumOff val="80000"/>
            </a:srgbClr>
          </a:solidFill>
          <a:prstDash val="solid"/>
        </a:ln>
        <a:effectLst/>
      </dsp:spPr>
      <dsp:style>
        <a:lnRef idx="2">
          <a:scrgbClr r="0" g="0" b="0"/>
        </a:lnRef>
        <a:fillRef idx="1">
          <a:scrgbClr r="0" g="0" b="0"/>
        </a:fillRef>
        <a:effectRef idx="0">
          <a:scrgbClr r="0" g="0" b="0"/>
        </a:effectRef>
        <a:fontRef idx="minor">
          <a:schemeClr val="lt1"/>
        </a:fontRef>
      </dsp:style>
    </dsp:sp>
    <dsp:sp modelId="{4D2C3A3C-11CB-4581-8DFE-8DACE7DD69DA}">
      <dsp:nvSpPr>
        <dsp:cNvPr id="0" name=""/>
        <dsp:cNvSpPr/>
      </dsp:nvSpPr>
      <dsp:spPr>
        <a:xfrm>
          <a:off x="2420842" y="2673756"/>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Anticorrupción</a:t>
          </a:r>
        </a:p>
      </dsp:txBody>
      <dsp:txXfrm>
        <a:off x="2420842" y="2673756"/>
        <a:ext cx="1445686" cy="536349"/>
      </dsp:txXfrm>
    </dsp:sp>
    <dsp:sp modelId="{07265045-C9C9-4CAB-AA60-CC2A289D5B5B}">
      <dsp:nvSpPr>
        <dsp:cNvPr id="0" name=""/>
        <dsp:cNvSpPr/>
      </dsp:nvSpPr>
      <dsp:spPr>
        <a:xfrm>
          <a:off x="4011158" y="1686383"/>
          <a:ext cx="1445686" cy="996078"/>
        </a:xfrm>
        <a:prstGeom prst="roundRect">
          <a:avLst/>
        </a:prstGeom>
        <a:blipFill rotWithShape="1">
          <a:blip xmlns:r="http://schemas.openxmlformats.org/officeDocument/2006/relationships" r:embed="rId8">
            <a:duotone>
              <a:srgbClr val="365B86">
                <a:shade val="45000"/>
                <a:satMod val="135000"/>
              </a:srgbClr>
              <a:prstClr val="white"/>
            </a:duotone>
          </a:blip>
          <a:srcRect/>
          <a:stretch>
            <a:fillRect t="-49000" b="-49000"/>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C74A812-ADAD-4ADE-AE0E-2478CD0FB391}">
      <dsp:nvSpPr>
        <dsp:cNvPr id="0" name=""/>
        <dsp:cNvSpPr/>
      </dsp:nvSpPr>
      <dsp:spPr>
        <a:xfrm>
          <a:off x="4011158" y="2673756"/>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Fortalecimiento de las Direcciones Regionales aeronáuticas</a:t>
          </a:r>
        </a:p>
      </dsp:txBody>
      <dsp:txXfrm>
        <a:off x="4011158" y="2673756"/>
        <a:ext cx="1445686" cy="536349"/>
      </dsp:txXfrm>
    </dsp:sp>
    <dsp:sp modelId="{8D9A8D35-CA32-4AED-9B92-8E6D42C0B07C}">
      <dsp:nvSpPr>
        <dsp:cNvPr id="0" name=""/>
        <dsp:cNvSpPr/>
      </dsp:nvSpPr>
      <dsp:spPr>
        <a:xfrm>
          <a:off x="5601474" y="1677677"/>
          <a:ext cx="1445686" cy="996078"/>
        </a:xfrm>
        <a:prstGeom prst="roundRect">
          <a:avLst/>
        </a:prstGeom>
        <a:blipFill rotWithShape="1">
          <a:blip xmlns:r="http://schemas.openxmlformats.org/officeDocument/2006/relationships" r:embed="rId9">
            <a:duotone>
              <a:schemeClr val="accent1">
                <a:shade val="45000"/>
                <a:satMod val="135000"/>
              </a:schemeClr>
              <a:prstClr val="white"/>
            </a:duotone>
          </a:blip>
          <a:stretch>
            <a:fillRect/>
          </a:stretch>
        </a:blip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EF20FBA-80C5-4B27-B582-8E276F6B3029}">
      <dsp:nvSpPr>
        <dsp:cNvPr id="0" name=""/>
        <dsp:cNvSpPr/>
      </dsp:nvSpPr>
      <dsp:spPr>
        <a:xfrm>
          <a:off x="5601474" y="2673756"/>
          <a:ext cx="1445686" cy="536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s-CO" sz="1100" kern="1200" dirty="0">
              <a:solidFill>
                <a:srgbClr val="073763">
                  <a:lumMod val="75000"/>
                </a:srgbClr>
              </a:solidFill>
              <a:latin typeface="Calibri Light" panose="020F0302020204030204" pitchFamily="34" charset="0"/>
              <a:ea typeface="+mn-ea"/>
              <a:cs typeface="Arial"/>
            </a:rPr>
            <a:t>Posicionamiento el quehacer Jurídico de la entidad</a:t>
          </a:r>
        </a:p>
      </dsp:txBody>
      <dsp:txXfrm>
        <a:off x="5601474" y="2673756"/>
        <a:ext cx="1445686" cy="53634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027A31-8B70-484C-A67D-DC17AAB13D95}" type="datetimeFigureOut">
              <a:rPr lang="es-ES" smtClean="0"/>
              <a:t>10/02/2020</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E4CE45-D4DB-2342-87C1-B960E212B0CC}" type="slidenum">
              <a:rPr lang="es-ES" smtClean="0"/>
              <a:t>‹Nº›</a:t>
            </a:fld>
            <a:endParaRPr lang="es-ES" dirty="0"/>
          </a:p>
        </p:txBody>
      </p:sp>
    </p:spTree>
    <p:extLst>
      <p:ext uri="{BB962C8B-B14F-4D97-AF65-F5344CB8AC3E}">
        <p14:creationId xmlns:p14="http://schemas.microsoft.com/office/powerpoint/2010/main" val="1819905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0FF5C-916C-FC4C-8491-FA264B13FCF2}" type="datetimeFigureOut">
              <a:rPr lang="es-ES" smtClean="0"/>
              <a:t>10/02/2020</a:t>
            </a:fld>
            <a:endParaRPr lang="es-ES" dirty="0"/>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7605E-031D-5D48-BE3A-91A96A7C5466}" type="slidenum">
              <a:rPr lang="es-ES" smtClean="0"/>
              <a:t>‹Nº›</a:t>
            </a:fld>
            <a:endParaRPr lang="es-ES" dirty="0"/>
          </a:p>
        </p:txBody>
      </p:sp>
    </p:spTree>
    <p:extLst>
      <p:ext uri="{BB962C8B-B14F-4D97-AF65-F5344CB8AC3E}">
        <p14:creationId xmlns:p14="http://schemas.microsoft.com/office/powerpoint/2010/main" val="38915584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Empoderar el Plan de Navegación de Aérea (PNA COL) como el instrumento de planeación. </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Contar con un Sistema Nacional del Espacio Aéreo fortalecido</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Alcanzar la capacidad de adaptación y flexibilidad para responder al cambio climático</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Contar con el Aeropuerto Ciudad Región, </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Desarrollar la infraestructura para centros de conexión (HUBs)</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Promover las inversiones en los aeropuertos troncales</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Contar con una infraestructura de aeropuertos regionales</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Contribuir en el desarrollo de aeropuertos para los servicios aéreos esenciales- ASAE. </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Desarrollar el Plan Estratégico Ambiental incluyendo CORSIA </a:t>
            </a:r>
          </a:p>
          <a:p>
            <a:pPr marL="285750" indent="-285750" algn="just">
              <a:buClr>
                <a:srgbClr val="CC9900"/>
              </a:buClr>
              <a:buSzPct val="200000"/>
              <a:buFont typeface="+mj-lt"/>
              <a:buAutoNum type="arabicPeriod"/>
            </a:pPr>
            <a:r>
              <a:rPr lang="es-CO" sz="1200" dirty="0">
                <a:solidFill>
                  <a:schemeClr val="tx1">
                    <a:lumMod val="50000"/>
                  </a:schemeClr>
                </a:solidFill>
                <a:latin typeface="Arial" panose="020B0604020202020204" pitchFamily="34" charset="0"/>
                <a:cs typeface="Arial" panose="020B0604020202020204" pitchFamily="34" charset="0"/>
              </a:rPr>
              <a:t>Desarrollar plataformas logísticas especializadas aeronáuticas</a:t>
            </a:r>
          </a:p>
          <a:p>
            <a:endParaRPr lang="es-CO" dirty="0"/>
          </a:p>
        </p:txBody>
      </p:sp>
      <p:sp>
        <p:nvSpPr>
          <p:cNvPr id="4" name="Marcador de número de diapositiva 3"/>
          <p:cNvSpPr>
            <a:spLocks noGrp="1"/>
          </p:cNvSpPr>
          <p:nvPr>
            <p:ph type="sldNum" sz="quarter" idx="10"/>
          </p:nvPr>
        </p:nvSpPr>
        <p:spPr/>
        <p:txBody>
          <a:bodyPr/>
          <a:lstStyle/>
          <a:p>
            <a:fld id="{89E7605E-031D-5D48-BE3A-91A96A7C5466}" type="slidenum">
              <a:rPr lang="es-ES" smtClean="0"/>
              <a:t>20</a:t>
            </a:fld>
            <a:endParaRPr lang="es-ES" dirty="0"/>
          </a:p>
        </p:txBody>
      </p:sp>
    </p:spTree>
    <p:extLst>
      <p:ext uri="{BB962C8B-B14F-4D97-AF65-F5344CB8AC3E}">
        <p14:creationId xmlns:p14="http://schemas.microsoft.com/office/powerpoint/2010/main" val="2759189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5" name="Imagen 4" descr="Plantilla PPT AEROCIVIL-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7384"/>
            <a:ext cx="12289365" cy="6912768"/>
          </a:xfrm>
          <a:prstGeom prst="rect">
            <a:avLst/>
          </a:prstGeom>
        </p:spPr>
      </p:pic>
      <p:sp>
        <p:nvSpPr>
          <p:cNvPr id="2" name="Título 1"/>
          <p:cNvSpPr>
            <a:spLocks noGrp="1"/>
          </p:cNvSpPr>
          <p:nvPr>
            <p:ph type="ctrTitle"/>
          </p:nvPr>
        </p:nvSpPr>
        <p:spPr>
          <a:xfrm>
            <a:off x="837307" y="3058778"/>
            <a:ext cx="10463581" cy="970744"/>
          </a:xfrm>
        </p:spPr>
        <p:txBody>
          <a:bodyPr/>
          <a:lstStyle>
            <a:lvl1pPr algn="ctr">
              <a:defRPr b="1">
                <a:solidFill>
                  <a:schemeClr val="tx2"/>
                </a:solidFill>
              </a:defRPr>
            </a:lvl1pPr>
          </a:lstStyle>
          <a:p>
            <a:r>
              <a:rPr lang="en-US"/>
              <a:t>Click to edit Master title style</a:t>
            </a:r>
            <a:endParaRPr lang="es-ES" dirty="0"/>
          </a:p>
        </p:txBody>
      </p:sp>
      <p:sp>
        <p:nvSpPr>
          <p:cNvPr id="3" name="Subtítulo 2"/>
          <p:cNvSpPr>
            <a:spLocks noGrp="1"/>
          </p:cNvSpPr>
          <p:nvPr>
            <p:ph type="subTitle" idx="1"/>
          </p:nvPr>
        </p:nvSpPr>
        <p:spPr>
          <a:xfrm>
            <a:off x="837306" y="4231906"/>
            <a:ext cx="10463583"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dirty="0"/>
          </a:p>
        </p:txBody>
      </p:sp>
      <p:sp>
        <p:nvSpPr>
          <p:cNvPr id="7" name="CuadroTexto 6"/>
          <p:cNvSpPr txBox="1"/>
          <p:nvPr userDrawn="1"/>
        </p:nvSpPr>
        <p:spPr>
          <a:xfrm>
            <a:off x="837306" y="6423719"/>
            <a:ext cx="5319917" cy="369332"/>
          </a:xfrm>
          <a:prstGeom prst="rect">
            <a:avLst/>
          </a:prstGeom>
          <a:noFill/>
        </p:spPr>
        <p:txBody>
          <a:bodyPr wrap="square" rtlCol="0">
            <a:spAutoFit/>
          </a:bodyPr>
          <a:lstStyle/>
          <a:p>
            <a:r>
              <a:rPr lang="es-ES" sz="1800" dirty="0">
                <a:solidFill>
                  <a:schemeClr val="bg1"/>
                </a:solidFill>
                <a:latin typeface="Arial"/>
                <a:cs typeface="Arial"/>
              </a:rPr>
              <a:t>www.aerocivil.gov.co</a:t>
            </a:r>
          </a:p>
        </p:txBody>
      </p:sp>
    </p:spTree>
    <p:extLst>
      <p:ext uri="{BB962C8B-B14F-4D97-AF65-F5344CB8AC3E}">
        <p14:creationId xmlns:p14="http://schemas.microsoft.com/office/powerpoint/2010/main" val="299670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5" name="Imagen 4" descr="Plantilla PPT AEROCIVIL-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7384"/>
            <a:ext cx="12289365" cy="6912768"/>
          </a:xfrm>
          <a:prstGeom prst="rect">
            <a:avLst/>
          </a:prstGeom>
        </p:spPr>
      </p:pic>
      <p:sp>
        <p:nvSpPr>
          <p:cNvPr id="2" name="Título 1"/>
          <p:cNvSpPr>
            <a:spLocks noGrp="1"/>
          </p:cNvSpPr>
          <p:nvPr>
            <p:ph type="ctrTitle"/>
          </p:nvPr>
        </p:nvSpPr>
        <p:spPr>
          <a:xfrm>
            <a:off x="680521" y="2577849"/>
            <a:ext cx="4211175" cy="1372924"/>
          </a:xfrm>
        </p:spPr>
        <p:txBody>
          <a:bodyPr/>
          <a:lstStyle>
            <a:lvl1pPr algn="ctr">
              <a:defRPr b="1">
                <a:solidFill>
                  <a:schemeClr val="tx2"/>
                </a:solidFill>
              </a:defRPr>
            </a:lvl1pPr>
          </a:lstStyle>
          <a:p>
            <a:r>
              <a:rPr lang="en-US"/>
              <a:t>Click to edit Master title style</a:t>
            </a:r>
            <a:endParaRPr lang="es-ES" dirty="0"/>
          </a:p>
        </p:txBody>
      </p:sp>
      <p:sp>
        <p:nvSpPr>
          <p:cNvPr id="3" name="Subtítulo 2"/>
          <p:cNvSpPr>
            <a:spLocks noGrp="1"/>
          </p:cNvSpPr>
          <p:nvPr>
            <p:ph type="subTitle" idx="1"/>
          </p:nvPr>
        </p:nvSpPr>
        <p:spPr>
          <a:xfrm>
            <a:off x="680521" y="3950773"/>
            <a:ext cx="4211175"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dirty="0"/>
          </a:p>
        </p:txBody>
      </p:sp>
      <p:sp>
        <p:nvSpPr>
          <p:cNvPr id="6" name="Marcador de contenido 2"/>
          <p:cNvSpPr>
            <a:spLocks noGrp="1"/>
          </p:cNvSpPr>
          <p:nvPr>
            <p:ph idx="10"/>
          </p:nvPr>
        </p:nvSpPr>
        <p:spPr>
          <a:xfrm>
            <a:off x="5189587" y="1700808"/>
            <a:ext cx="7051096" cy="4264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7" name="CuadroTexto 6"/>
          <p:cNvSpPr txBox="1"/>
          <p:nvPr userDrawn="1"/>
        </p:nvSpPr>
        <p:spPr>
          <a:xfrm>
            <a:off x="837306" y="6423719"/>
            <a:ext cx="5319917" cy="369332"/>
          </a:xfrm>
          <a:prstGeom prst="rect">
            <a:avLst/>
          </a:prstGeom>
          <a:noFill/>
        </p:spPr>
        <p:txBody>
          <a:bodyPr wrap="square" rtlCol="0">
            <a:spAutoFit/>
          </a:bodyPr>
          <a:lstStyle/>
          <a:p>
            <a:r>
              <a:rPr lang="es-ES" sz="1800" dirty="0">
                <a:solidFill>
                  <a:schemeClr val="bg1"/>
                </a:solidFill>
                <a:latin typeface="Arial"/>
                <a:cs typeface="Arial"/>
              </a:rPr>
              <a:t>www.aerocivil.gov.co</a:t>
            </a:r>
          </a:p>
        </p:txBody>
      </p:sp>
    </p:spTree>
    <p:extLst>
      <p:ext uri="{BB962C8B-B14F-4D97-AF65-F5344CB8AC3E}">
        <p14:creationId xmlns:p14="http://schemas.microsoft.com/office/powerpoint/2010/main" val="290261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contenido 2"/>
          <p:cNvSpPr>
            <a:spLocks noGrp="1"/>
          </p:cNvSpPr>
          <p:nvPr>
            <p:ph idx="1"/>
          </p:nvPr>
        </p:nvSpPr>
        <p:spPr>
          <a:xfrm>
            <a:off x="609600" y="1799011"/>
            <a:ext cx="10972800" cy="4327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4" name="Marcador de fecha 3"/>
          <p:cNvSpPr>
            <a:spLocks noGrp="1"/>
          </p:cNvSpPr>
          <p:nvPr>
            <p:ph type="dt" sz="half" idx="10"/>
          </p:nvPr>
        </p:nvSpPr>
        <p:spPr/>
        <p:txBody>
          <a:bodyPr/>
          <a:lstStyle/>
          <a:p>
            <a:fld id="{E63BB23A-EB26-7E4D-8E64-18BBA921D8E4}" type="datetime1">
              <a:rPr lang="es-AR" smtClean="0"/>
              <a:t>10/2/2020</a:t>
            </a:fld>
            <a:endParaRPr lang="es-ES" dirty="0"/>
          </a:p>
        </p:txBody>
      </p:sp>
      <p:sp>
        <p:nvSpPr>
          <p:cNvPr id="5" name="Marcador de pie de página 4"/>
          <p:cNvSpPr>
            <a:spLocks noGrp="1"/>
          </p:cNvSpPr>
          <p:nvPr>
            <p:ph type="ftr" sz="quarter" idx="11"/>
          </p:nvPr>
        </p:nvSpPr>
        <p:spPr/>
        <p:txBody>
          <a:bodyPr/>
          <a:lstStyle/>
          <a:p>
            <a:r>
              <a:rPr lang="es-ES" dirty="0"/>
              <a:t>www.aerocivil.gov.co</a:t>
            </a:r>
          </a:p>
        </p:txBody>
      </p:sp>
      <p:sp>
        <p:nvSpPr>
          <p:cNvPr id="6" name="Marcador de número de diapositiva 5"/>
          <p:cNvSpPr>
            <a:spLocks noGrp="1"/>
          </p:cNvSpPr>
          <p:nvPr>
            <p:ph type="sldNum" sz="quarter" idx="12"/>
          </p:nvPr>
        </p:nvSpPr>
        <p:spPr/>
        <p:txBody>
          <a:bodyPr/>
          <a:lstStyle/>
          <a:p>
            <a:fld id="{88F8E628-6199-4E49-B97E-043B0DCFEA8E}" type="slidenum">
              <a:rPr lang="es-ES" smtClean="0"/>
              <a:t>‹Nº›</a:t>
            </a:fld>
            <a:endParaRPr lang="es-ES" dirty="0"/>
          </a:p>
        </p:txBody>
      </p:sp>
    </p:spTree>
    <p:extLst>
      <p:ext uri="{BB962C8B-B14F-4D97-AF65-F5344CB8AC3E}">
        <p14:creationId xmlns:p14="http://schemas.microsoft.com/office/powerpoint/2010/main" val="413819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Marcador de fecha 3"/>
          <p:cNvSpPr>
            <a:spLocks noGrp="1"/>
          </p:cNvSpPr>
          <p:nvPr>
            <p:ph type="dt" sz="half" idx="10"/>
          </p:nvPr>
        </p:nvSpPr>
        <p:spPr/>
        <p:txBody>
          <a:bodyPr/>
          <a:lstStyle/>
          <a:p>
            <a:fld id="{472568EC-4245-DD4C-84C2-75CD8A3AD1D4}" type="datetime1">
              <a:rPr lang="es-AR" smtClean="0"/>
              <a:t>10/2/2020</a:t>
            </a:fld>
            <a:endParaRPr lang="es-ES" dirty="0"/>
          </a:p>
        </p:txBody>
      </p:sp>
      <p:sp>
        <p:nvSpPr>
          <p:cNvPr id="5" name="Marcador de pie de página 4"/>
          <p:cNvSpPr>
            <a:spLocks noGrp="1"/>
          </p:cNvSpPr>
          <p:nvPr>
            <p:ph type="ftr" sz="quarter" idx="11"/>
          </p:nvPr>
        </p:nvSpPr>
        <p:spPr/>
        <p:txBody>
          <a:bodyPr/>
          <a:lstStyle/>
          <a:p>
            <a:r>
              <a:rPr lang="es-ES" dirty="0"/>
              <a:t>www.aerocivil.gov.co</a:t>
            </a:r>
          </a:p>
        </p:txBody>
      </p:sp>
      <p:sp>
        <p:nvSpPr>
          <p:cNvPr id="6" name="Marcador de número de diapositiva 5"/>
          <p:cNvSpPr>
            <a:spLocks noGrp="1"/>
          </p:cNvSpPr>
          <p:nvPr>
            <p:ph type="sldNum" sz="quarter" idx="12"/>
          </p:nvPr>
        </p:nvSpPr>
        <p:spPr/>
        <p:txBody>
          <a:bodyPr/>
          <a:lstStyle/>
          <a:p>
            <a:fld id="{88F8E628-6199-4E49-B97E-043B0DCFEA8E}" type="slidenum">
              <a:rPr lang="es-ES" smtClean="0"/>
              <a:t>‹Nº›</a:t>
            </a:fld>
            <a:endParaRPr lang="es-ES" dirty="0"/>
          </a:p>
        </p:txBody>
      </p:sp>
    </p:spTree>
    <p:extLst>
      <p:ext uri="{BB962C8B-B14F-4D97-AF65-F5344CB8AC3E}">
        <p14:creationId xmlns:p14="http://schemas.microsoft.com/office/powerpoint/2010/main" val="347270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contenido 2"/>
          <p:cNvSpPr>
            <a:spLocks noGrp="1"/>
          </p:cNvSpPr>
          <p:nvPr>
            <p:ph sz="half" idx="1"/>
          </p:nvPr>
        </p:nvSpPr>
        <p:spPr>
          <a:xfrm>
            <a:off x="609600" y="1751979"/>
            <a:ext cx="5384800" cy="4374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Marcador de contenido 3"/>
          <p:cNvSpPr>
            <a:spLocks noGrp="1"/>
          </p:cNvSpPr>
          <p:nvPr>
            <p:ph sz="half" idx="2"/>
          </p:nvPr>
        </p:nvSpPr>
        <p:spPr>
          <a:xfrm>
            <a:off x="6197600" y="1751979"/>
            <a:ext cx="5384800" cy="4374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Marcador de fecha 4"/>
          <p:cNvSpPr>
            <a:spLocks noGrp="1"/>
          </p:cNvSpPr>
          <p:nvPr>
            <p:ph type="dt" sz="half" idx="10"/>
          </p:nvPr>
        </p:nvSpPr>
        <p:spPr/>
        <p:txBody>
          <a:bodyPr/>
          <a:lstStyle/>
          <a:p>
            <a:fld id="{25B5B27B-6F0D-224B-A2ED-EB63453D4360}" type="datetime1">
              <a:rPr lang="es-AR" smtClean="0"/>
              <a:t>10/2/2020</a:t>
            </a:fld>
            <a:endParaRPr lang="es-ES" dirty="0"/>
          </a:p>
        </p:txBody>
      </p:sp>
      <p:sp>
        <p:nvSpPr>
          <p:cNvPr id="6" name="Marcador de pie de página 5"/>
          <p:cNvSpPr>
            <a:spLocks noGrp="1"/>
          </p:cNvSpPr>
          <p:nvPr>
            <p:ph type="ftr" sz="quarter" idx="11"/>
          </p:nvPr>
        </p:nvSpPr>
        <p:spPr/>
        <p:txBody>
          <a:bodyPr/>
          <a:lstStyle/>
          <a:p>
            <a:r>
              <a:rPr lang="es-ES" dirty="0"/>
              <a:t>www.aerocivil.gov.co</a:t>
            </a:r>
          </a:p>
        </p:txBody>
      </p:sp>
      <p:sp>
        <p:nvSpPr>
          <p:cNvPr id="7" name="Marcador de número de diapositiva 6"/>
          <p:cNvSpPr>
            <a:spLocks noGrp="1"/>
          </p:cNvSpPr>
          <p:nvPr>
            <p:ph type="sldNum" sz="quarter" idx="12"/>
          </p:nvPr>
        </p:nvSpPr>
        <p:spPr/>
        <p:txBody>
          <a:bodyPr/>
          <a:lstStyle/>
          <a:p>
            <a:fld id="{88F8E628-6199-4E49-B97E-043B0DCFEA8E}" type="slidenum">
              <a:rPr lang="es-ES" smtClean="0"/>
              <a:t>‹Nº›</a:t>
            </a:fld>
            <a:endParaRPr lang="es-ES" dirty="0"/>
          </a:p>
        </p:txBody>
      </p:sp>
    </p:spTree>
    <p:extLst>
      <p:ext uri="{BB962C8B-B14F-4D97-AF65-F5344CB8AC3E}">
        <p14:creationId xmlns:p14="http://schemas.microsoft.com/office/powerpoint/2010/main" val="399834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Click to edit Master title style</a:t>
            </a:r>
            <a:endParaRPr lang="es-ES"/>
          </a:p>
        </p:txBody>
      </p:sp>
      <p:sp>
        <p:nvSpPr>
          <p:cNvPr id="3" name="Marcador de fecha 2"/>
          <p:cNvSpPr>
            <a:spLocks noGrp="1"/>
          </p:cNvSpPr>
          <p:nvPr>
            <p:ph type="dt" sz="half" idx="10"/>
          </p:nvPr>
        </p:nvSpPr>
        <p:spPr/>
        <p:txBody>
          <a:bodyPr/>
          <a:lstStyle/>
          <a:p>
            <a:fld id="{1D09ED7A-7F90-B949-B4C0-68A7D9C17043}" type="datetime1">
              <a:rPr lang="es-AR" smtClean="0"/>
              <a:t>10/2/2020</a:t>
            </a:fld>
            <a:endParaRPr lang="es-ES" dirty="0"/>
          </a:p>
        </p:txBody>
      </p:sp>
      <p:sp>
        <p:nvSpPr>
          <p:cNvPr id="4" name="Marcador de pie de página 3"/>
          <p:cNvSpPr>
            <a:spLocks noGrp="1"/>
          </p:cNvSpPr>
          <p:nvPr>
            <p:ph type="ftr" sz="quarter" idx="11"/>
          </p:nvPr>
        </p:nvSpPr>
        <p:spPr/>
        <p:txBody>
          <a:bodyPr/>
          <a:lstStyle/>
          <a:p>
            <a:r>
              <a:rPr lang="es-ES" dirty="0"/>
              <a:t>www.aerocivil.gov.co</a:t>
            </a:r>
          </a:p>
        </p:txBody>
      </p:sp>
      <p:sp>
        <p:nvSpPr>
          <p:cNvPr id="5" name="Marcador de número de diapositiva 4"/>
          <p:cNvSpPr>
            <a:spLocks noGrp="1"/>
          </p:cNvSpPr>
          <p:nvPr>
            <p:ph type="sldNum" sz="quarter" idx="12"/>
          </p:nvPr>
        </p:nvSpPr>
        <p:spPr/>
        <p:txBody>
          <a:bodyPr/>
          <a:lstStyle/>
          <a:p>
            <a:fld id="{88F8E628-6199-4E49-B97E-043B0DCFEA8E}" type="slidenum">
              <a:rPr lang="es-ES" smtClean="0"/>
              <a:t>‹Nº›</a:t>
            </a:fld>
            <a:endParaRPr lang="es-ES" dirty="0"/>
          </a:p>
        </p:txBody>
      </p:sp>
    </p:spTree>
    <p:extLst>
      <p:ext uri="{BB962C8B-B14F-4D97-AF65-F5344CB8AC3E}">
        <p14:creationId xmlns:p14="http://schemas.microsoft.com/office/powerpoint/2010/main" val="199422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4752-5C91-CB4C-9BAB-070C367AC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AA1CC4-7501-3841-A38E-986510354B49}"/>
              </a:ext>
            </a:extLst>
          </p:cNvPr>
          <p:cNvSpPr>
            <a:spLocks noGrp="1"/>
          </p:cNvSpPr>
          <p:nvPr>
            <p:ph type="dt" sz="half" idx="10"/>
          </p:nvPr>
        </p:nvSpPr>
        <p:spPr/>
        <p:txBody>
          <a:bodyPr/>
          <a:lstStyle/>
          <a:p>
            <a:fld id="{642A505D-C5CD-D943-AB03-A4C1CBE72BE3}" type="datetime1">
              <a:rPr lang="es-AR" smtClean="0"/>
              <a:t>10/2/2020</a:t>
            </a:fld>
            <a:endParaRPr lang="es-ES" dirty="0"/>
          </a:p>
        </p:txBody>
      </p:sp>
      <p:sp>
        <p:nvSpPr>
          <p:cNvPr id="4" name="Footer Placeholder 3">
            <a:extLst>
              <a:ext uri="{FF2B5EF4-FFF2-40B4-BE49-F238E27FC236}">
                <a16:creationId xmlns:a16="http://schemas.microsoft.com/office/drawing/2014/main" id="{52B1680F-5C90-1840-B16A-8291A9FE2D18}"/>
              </a:ext>
            </a:extLst>
          </p:cNvPr>
          <p:cNvSpPr>
            <a:spLocks noGrp="1"/>
          </p:cNvSpPr>
          <p:nvPr>
            <p:ph type="ftr" sz="quarter" idx="11"/>
          </p:nvPr>
        </p:nvSpPr>
        <p:spPr/>
        <p:txBody>
          <a:bodyPr/>
          <a:lstStyle/>
          <a:p>
            <a:r>
              <a:rPr lang="es-ES"/>
              <a:t>www.aerocivil.gov.co</a:t>
            </a:r>
            <a:endParaRPr lang="es-ES" dirty="0"/>
          </a:p>
        </p:txBody>
      </p:sp>
      <p:sp>
        <p:nvSpPr>
          <p:cNvPr id="5" name="Slide Number Placeholder 4">
            <a:extLst>
              <a:ext uri="{FF2B5EF4-FFF2-40B4-BE49-F238E27FC236}">
                <a16:creationId xmlns:a16="http://schemas.microsoft.com/office/drawing/2014/main" id="{820B3110-6CCD-9748-94C9-B4EE19501B0C}"/>
              </a:ext>
            </a:extLst>
          </p:cNvPr>
          <p:cNvSpPr>
            <a:spLocks noGrp="1"/>
          </p:cNvSpPr>
          <p:nvPr>
            <p:ph type="sldNum" sz="quarter" idx="12"/>
          </p:nvPr>
        </p:nvSpPr>
        <p:spPr/>
        <p:txBody>
          <a:bodyPr/>
          <a:lstStyle/>
          <a:p>
            <a:fld id="{88F8E628-6199-4E49-B97E-043B0DCFEA8E}" type="slidenum">
              <a:rPr lang="es-ES" smtClean="0"/>
              <a:pPr/>
              <a:t>‹Nº›</a:t>
            </a:fld>
            <a:endParaRPr lang="es-ES" dirty="0"/>
          </a:p>
        </p:txBody>
      </p:sp>
      <p:sp>
        <p:nvSpPr>
          <p:cNvPr id="6" name="Marcador de contenido 2">
            <a:extLst>
              <a:ext uri="{FF2B5EF4-FFF2-40B4-BE49-F238E27FC236}">
                <a16:creationId xmlns:a16="http://schemas.microsoft.com/office/drawing/2014/main" id="{716791B1-0BBC-6E42-9108-FBFFFB90937E}"/>
              </a:ext>
            </a:extLst>
          </p:cNvPr>
          <p:cNvSpPr>
            <a:spLocks noGrp="1"/>
          </p:cNvSpPr>
          <p:nvPr>
            <p:ph sz="half" idx="1"/>
          </p:nvPr>
        </p:nvSpPr>
        <p:spPr>
          <a:xfrm>
            <a:off x="609600" y="2405269"/>
            <a:ext cx="5384800" cy="37208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7" name="Marcador de contenido 3">
            <a:extLst>
              <a:ext uri="{FF2B5EF4-FFF2-40B4-BE49-F238E27FC236}">
                <a16:creationId xmlns:a16="http://schemas.microsoft.com/office/drawing/2014/main" id="{0380C7F6-7354-C643-86E6-097D9AC57A06}"/>
              </a:ext>
            </a:extLst>
          </p:cNvPr>
          <p:cNvSpPr>
            <a:spLocks noGrp="1"/>
          </p:cNvSpPr>
          <p:nvPr>
            <p:ph sz="half" idx="2"/>
          </p:nvPr>
        </p:nvSpPr>
        <p:spPr>
          <a:xfrm>
            <a:off x="6197600" y="2405269"/>
            <a:ext cx="5384800" cy="37208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8" name="TextBox 7">
            <a:extLst>
              <a:ext uri="{FF2B5EF4-FFF2-40B4-BE49-F238E27FC236}">
                <a16:creationId xmlns:a16="http://schemas.microsoft.com/office/drawing/2014/main" id="{8D26CF84-7621-D44D-9A49-C8FF7465AADA}"/>
              </a:ext>
            </a:extLst>
          </p:cNvPr>
          <p:cNvSpPr txBox="1"/>
          <p:nvPr userDrawn="1"/>
        </p:nvSpPr>
        <p:spPr>
          <a:xfrm>
            <a:off x="609600" y="1751979"/>
            <a:ext cx="5384800" cy="461665"/>
          </a:xfrm>
          <a:prstGeom prst="rect">
            <a:avLst/>
          </a:prstGeom>
          <a:noFill/>
        </p:spPr>
        <p:txBody>
          <a:bodyPr wrap="square" rtlCol="0">
            <a:spAutoFit/>
          </a:bodyPr>
          <a:lstStyle/>
          <a:p>
            <a:r>
              <a:rPr lang="en-US" sz="2400" b="1" dirty="0"/>
              <a:t>Title</a:t>
            </a:r>
          </a:p>
        </p:txBody>
      </p:sp>
      <p:sp>
        <p:nvSpPr>
          <p:cNvPr id="9" name="TextBox 8">
            <a:extLst>
              <a:ext uri="{FF2B5EF4-FFF2-40B4-BE49-F238E27FC236}">
                <a16:creationId xmlns:a16="http://schemas.microsoft.com/office/drawing/2014/main" id="{E5926FB6-9BC0-5940-8B24-342DCDC4AC35}"/>
              </a:ext>
            </a:extLst>
          </p:cNvPr>
          <p:cNvSpPr txBox="1"/>
          <p:nvPr userDrawn="1"/>
        </p:nvSpPr>
        <p:spPr>
          <a:xfrm>
            <a:off x="6197600" y="1751979"/>
            <a:ext cx="5384800" cy="461665"/>
          </a:xfrm>
          <a:prstGeom prst="rect">
            <a:avLst/>
          </a:prstGeom>
          <a:noFill/>
        </p:spPr>
        <p:txBody>
          <a:bodyPr wrap="square" rtlCol="0">
            <a:spAutoFit/>
          </a:bodyPr>
          <a:lstStyle/>
          <a:p>
            <a:r>
              <a:rPr lang="en-US" sz="2400" b="1" dirty="0"/>
              <a:t>Title</a:t>
            </a:r>
          </a:p>
        </p:txBody>
      </p:sp>
      <p:cxnSp>
        <p:nvCxnSpPr>
          <p:cNvPr id="11" name="Straight Connector 10">
            <a:extLst>
              <a:ext uri="{FF2B5EF4-FFF2-40B4-BE49-F238E27FC236}">
                <a16:creationId xmlns:a16="http://schemas.microsoft.com/office/drawing/2014/main" id="{E2DCA69A-440F-C94E-A9FC-7D4619C32D30}"/>
              </a:ext>
            </a:extLst>
          </p:cNvPr>
          <p:cNvCxnSpPr/>
          <p:nvPr userDrawn="1"/>
        </p:nvCxnSpPr>
        <p:spPr>
          <a:xfrm>
            <a:off x="609600" y="2315817"/>
            <a:ext cx="538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69808FE-29DE-584B-A8B5-6EE0A34970ED}"/>
              </a:ext>
            </a:extLst>
          </p:cNvPr>
          <p:cNvCxnSpPr/>
          <p:nvPr userDrawn="1"/>
        </p:nvCxnSpPr>
        <p:spPr>
          <a:xfrm>
            <a:off x="6185301" y="2315817"/>
            <a:ext cx="5384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75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8BC24F-8CBB-494F-9A21-7BED0805888B}" type="datetime1">
              <a:rPr lang="es-AR" smtClean="0"/>
              <a:t>10/2/2020</a:t>
            </a:fld>
            <a:endParaRPr lang="es-ES" dirty="0"/>
          </a:p>
        </p:txBody>
      </p:sp>
      <p:sp>
        <p:nvSpPr>
          <p:cNvPr id="3" name="Marcador de pie de página 2"/>
          <p:cNvSpPr>
            <a:spLocks noGrp="1"/>
          </p:cNvSpPr>
          <p:nvPr>
            <p:ph type="ftr" sz="quarter" idx="11"/>
          </p:nvPr>
        </p:nvSpPr>
        <p:spPr/>
        <p:txBody>
          <a:bodyPr/>
          <a:lstStyle/>
          <a:p>
            <a:r>
              <a:rPr lang="es-ES" dirty="0"/>
              <a:t>www.aerocivil.gov.co</a:t>
            </a:r>
          </a:p>
        </p:txBody>
      </p:sp>
      <p:sp>
        <p:nvSpPr>
          <p:cNvPr id="4" name="Marcador de número de diapositiva 3"/>
          <p:cNvSpPr>
            <a:spLocks noGrp="1"/>
          </p:cNvSpPr>
          <p:nvPr>
            <p:ph type="sldNum" sz="quarter" idx="12"/>
          </p:nvPr>
        </p:nvSpPr>
        <p:spPr/>
        <p:txBody>
          <a:bodyPr/>
          <a:lstStyle/>
          <a:p>
            <a:fld id="{88F8E628-6199-4E49-B97E-043B0DCFEA8E}" type="slidenum">
              <a:rPr lang="es-ES" smtClean="0"/>
              <a:t>‹Nº›</a:t>
            </a:fld>
            <a:endParaRPr lang="es-ES" dirty="0"/>
          </a:p>
        </p:txBody>
      </p:sp>
    </p:spTree>
    <p:extLst>
      <p:ext uri="{BB962C8B-B14F-4D97-AF65-F5344CB8AC3E}">
        <p14:creationId xmlns:p14="http://schemas.microsoft.com/office/powerpoint/2010/main" val="12129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4"/>
            <a:ext cx="3932237" cy="1441451"/>
          </a:xfrm>
        </p:spPr>
        <p:txBody>
          <a:bodyPr anchor="b"/>
          <a:lstStyle>
            <a:lvl1pPr>
              <a:defRPr sz="3200"/>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4FE9BF0-81B1-4E05-BF7B-9BED163826E7}" type="datetime1">
              <a:rPr lang="es-CO" smtClean="0"/>
              <a:t>10/02/2020</a:t>
            </a:fld>
            <a:endParaRPr lang="es-CO"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p:cNvSpPr>
            <a:spLocks noGrp="1"/>
          </p:cNvSpPr>
          <p:nvPr>
            <p:ph type="sldNum" sz="quarter" idx="12"/>
          </p:nvPr>
        </p:nvSpPr>
        <p:spPr/>
        <p:txBody>
          <a:bodyPr/>
          <a:lstStyle/>
          <a:p>
            <a:fld id="{CF04D96A-C864-44DE-9326-294EF91916BC}" type="slidenum">
              <a:rPr lang="es-CO" smtClean="0"/>
              <a:t>‹Nº›</a:t>
            </a:fld>
            <a:endParaRPr lang="es-CO" dirty="0"/>
          </a:p>
        </p:txBody>
      </p:sp>
    </p:spTree>
    <p:extLst>
      <p:ext uri="{BB962C8B-B14F-4D97-AF65-F5344CB8AC3E}">
        <p14:creationId xmlns:p14="http://schemas.microsoft.com/office/powerpoint/2010/main" val="29167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Plantilla PPT AEROCIVIL-01.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609600" y="315204"/>
            <a:ext cx="8549464" cy="1121753"/>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609600" y="1677997"/>
            <a:ext cx="10972800" cy="4448166"/>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609601" y="6526575"/>
            <a:ext cx="1355705" cy="250527"/>
          </a:xfrm>
          <a:prstGeom prst="rect">
            <a:avLst/>
          </a:prstGeom>
        </p:spPr>
        <p:txBody>
          <a:bodyPr vert="horz" lIns="91440" tIns="45720" rIns="91440" bIns="45720" rtlCol="0" anchor="ctr"/>
          <a:lstStyle>
            <a:lvl1pPr algn="l">
              <a:defRPr sz="1050">
                <a:solidFill>
                  <a:srgbClr val="FFFFFF"/>
                </a:solidFill>
                <a:latin typeface="Arial"/>
                <a:cs typeface="Arial"/>
              </a:defRPr>
            </a:lvl1pPr>
          </a:lstStyle>
          <a:p>
            <a:fld id="{642A505D-C5CD-D943-AB03-A4C1CBE72BE3}" type="datetime1">
              <a:rPr lang="es-AR" smtClean="0"/>
              <a:t>10/2/2020</a:t>
            </a:fld>
            <a:endParaRPr lang="es-ES" dirty="0"/>
          </a:p>
        </p:txBody>
      </p:sp>
      <p:sp>
        <p:nvSpPr>
          <p:cNvPr id="5" name="Marcador de pie de página 4"/>
          <p:cNvSpPr>
            <a:spLocks noGrp="1"/>
          </p:cNvSpPr>
          <p:nvPr>
            <p:ph type="ftr" sz="quarter" idx="3"/>
          </p:nvPr>
        </p:nvSpPr>
        <p:spPr>
          <a:xfrm>
            <a:off x="2385560" y="6526575"/>
            <a:ext cx="7539849" cy="250527"/>
          </a:xfrm>
          <a:prstGeom prst="rect">
            <a:avLst/>
          </a:prstGeom>
        </p:spPr>
        <p:txBody>
          <a:bodyPr vert="horz" lIns="91440" tIns="45720" rIns="91440" bIns="45720" rtlCol="0" anchor="ctr"/>
          <a:lstStyle>
            <a:lvl1pPr algn="ctr">
              <a:defRPr sz="1050">
                <a:solidFill>
                  <a:srgbClr val="FFFFFF"/>
                </a:solidFill>
                <a:latin typeface="Arial"/>
                <a:cs typeface="Arial"/>
              </a:defRPr>
            </a:lvl1pPr>
          </a:lstStyle>
          <a:p>
            <a:r>
              <a:rPr lang="es-ES" dirty="0"/>
              <a:t>www.aerocivil.gov.co</a:t>
            </a:r>
          </a:p>
        </p:txBody>
      </p:sp>
      <p:sp>
        <p:nvSpPr>
          <p:cNvPr id="6" name="Marcador de número de diapositiva 5"/>
          <p:cNvSpPr>
            <a:spLocks noGrp="1"/>
          </p:cNvSpPr>
          <p:nvPr>
            <p:ph type="sldNum" sz="quarter" idx="4"/>
          </p:nvPr>
        </p:nvSpPr>
        <p:spPr>
          <a:xfrm>
            <a:off x="10320942" y="6526575"/>
            <a:ext cx="1261457" cy="250527"/>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88F8E628-6199-4E49-B97E-043B0DCFEA8E}" type="slidenum">
              <a:rPr lang="es-ES" smtClean="0"/>
              <a:pPr/>
              <a:t>‹Nº›</a:t>
            </a:fld>
            <a:endParaRPr lang="es-ES" dirty="0"/>
          </a:p>
        </p:txBody>
      </p:sp>
    </p:spTree>
    <p:extLst>
      <p:ext uri="{BB962C8B-B14F-4D97-AF65-F5344CB8AC3E}">
        <p14:creationId xmlns:p14="http://schemas.microsoft.com/office/powerpoint/2010/main" val="9195079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 id="2147483672" r:id="rId8"/>
    <p:sldLayoutId id="2147483674" r:id="rId9"/>
  </p:sldLayoutIdLst>
  <p:hf hdr="0"/>
  <p:txStyles>
    <p:titleStyle>
      <a:lvl1pPr algn="l" defTabSz="457200" rtl="0" eaLnBrk="1" latinLnBrk="0" hangingPunct="1">
        <a:spcBef>
          <a:spcPct val="0"/>
        </a:spcBef>
        <a:buNone/>
        <a:defRPr sz="3600" b="1" kern="1200">
          <a:solidFill>
            <a:srgbClr val="404040"/>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29.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5.wdp"/><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2.png"/><Relationship Id="rId5" Type="http://schemas.microsoft.com/office/2007/relationships/hdphoto" Target="../media/hdphoto4.wdp"/><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9.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50.png"/><Relationship Id="rId10" Type="http://schemas.openxmlformats.org/officeDocument/2006/relationships/image" Target="../media/image53.png"/><Relationship Id="rId4" Type="http://schemas.microsoft.com/office/2007/relationships/hdphoto" Target="../media/hdphoto6.wdp"/><Relationship Id="rId9" Type="http://schemas.microsoft.com/office/2007/relationships/hdphoto" Target="../media/hdphoto8.wdp"/></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18" Type="http://schemas.openxmlformats.org/officeDocument/2006/relationships/image" Target="../media/image63.png"/><Relationship Id="rId3" Type="http://schemas.openxmlformats.org/officeDocument/2006/relationships/diagramLayout" Target="../diagrams/layout1.xml"/><Relationship Id="rId7" Type="http://schemas.openxmlformats.org/officeDocument/2006/relationships/image" Target="../media/image56.png"/><Relationship Id="rId12" Type="http://schemas.microsoft.com/office/2007/relationships/hdphoto" Target="../media/hdphoto10.wdp"/><Relationship Id="rId17" Type="http://schemas.microsoft.com/office/2007/relationships/hdphoto" Target="../media/hdphoto12.wdp"/><Relationship Id="rId2" Type="http://schemas.openxmlformats.org/officeDocument/2006/relationships/diagramData" Target="../diagrams/data1.xml"/><Relationship Id="rId16" Type="http://schemas.openxmlformats.org/officeDocument/2006/relationships/image" Target="../media/image62.png"/><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image" Target="../media/image59.png"/><Relationship Id="rId5" Type="http://schemas.openxmlformats.org/officeDocument/2006/relationships/diagramColors" Target="../diagrams/colors1.xml"/><Relationship Id="rId15" Type="http://schemas.microsoft.com/office/2007/relationships/hdphoto" Target="../media/hdphoto11.wdp"/><Relationship Id="rId10" Type="http://schemas.openxmlformats.org/officeDocument/2006/relationships/image" Target="../media/image43.png"/><Relationship Id="rId19" Type="http://schemas.microsoft.com/office/2007/relationships/hdphoto" Target="../media/hdphoto13.wdp"/><Relationship Id="rId4" Type="http://schemas.openxmlformats.org/officeDocument/2006/relationships/diagramQuickStyle" Target="../diagrams/quickStyle1.xml"/><Relationship Id="rId9" Type="http://schemas.openxmlformats.org/officeDocument/2006/relationships/image" Target="../media/image58.png"/><Relationship Id="rId14" Type="http://schemas.openxmlformats.org/officeDocument/2006/relationships/image" Target="../media/image61.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7.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p:cNvSpPr/>
          <p:nvPr/>
        </p:nvSpPr>
        <p:spPr>
          <a:xfrm>
            <a:off x="3146388" y="-30459"/>
            <a:ext cx="9127673" cy="6902379"/>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Rectángulo 41"/>
          <p:cNvSpPr/>
          <p:nvPr/>
        </p:nvSpPr>
        <p:spPr>
          <a:xfrm>
            <a:off x="-48987" y="-20934"/>
            <a:ext cx="3999664" cy="6902379"/>
          </a:xfrm>
          <a:prstGeom prst="rect">
            <a:avLst/>
          </a:prstGeom>
          <a:solidFill>
            <a:srgbClr val="069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3" name="Imagen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02" y="4665785"/>
            <a:ext cx="5589232" cy="2028093"/>
          </a:xfrm>
          <a:prstGeom prst="rect">
            <a:avLst/>
          </a:prstGeom>
        </p:spPr>
      </p:pic>
      <p:sp>
        <p:nvSpPr>
          <p:cNvPr id="44" name="Subtítulo 2"/>
          <p:cNvSpPr txBox="1">
            <a:spLocks/>
          </p:cNvSpPr>
          <p:nvPr/>
        </p:nvSpPr>
        <p:spPr>
          <a:xfrm>
            <a:off x="3868616" y="2391310"/>
            <a:ext cx="8323384" cy="1561515"/>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Clr>
                <a:schemeClr val="tx2"/>
              </a:buClr>
              <a:buFont typeface="Arial"/>
              <a:buNone/>
              <a:defRPr sz="2000" kern="1200">
                <a:solidFill>
                  <a:schemeClr val="tx1">
                    <a:lumMod val="75000"/>
                  </a:schemeClr>
                </a:solidFill>
                <a:latin typeface="Arial"/>
                <a:ea typeface="+mn-ea"/>
                <a:cs typeface="Arial"/>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CO" sz="3200" b="1" dirty="0">
                <a:solidFill>
                  <a:srgbClr val="3366CC"/>
                </a:solidFill>
                <a:latin typeface="Calibri Light" panose="020F0302020204030204" pitchFamily="34" charset="0"/>
                <a:ea typeface="+mj-ea"/>
                <a:cs typeface="Arial" panose="020B0604020202020204" pitchFamily="34" charset="0"/>
              </a:rPr>
              <a:t>Plan de Acción 2020</a:t>
            </a:r>
            <a:endParaRPr lang="es-ES" sz="3200" b="1" dirty="0">
              <a:solidFill>
                <a:srgbClr val="3366CC"/>
              </a:solidFill>
              <a:latin typeface="Calibri Light" panose="020F0302020204030204" pitchFamily="34" charset="0"/>
              <a:ea typeface="+mj-ea"/>
              <a:cs typeface="Arial" panose="020B0604020202020204" pitchFamily="34" charset="0"/>
            </a:endParaRPr>
          </a:p>
          <a:p>
            <a:pPr algn="r"/>
            <a:r>
              <a:rPr lang="es-CO" sz="3200" b="1" i="1" dirty="0">
                <a:solidFill>
                  <a:srgbClr val="3366CC"/>
                </a:solidFill>
                <a:latin typeface="Calibri Light" panose="020F0302020204030204" pitchFamily="34" charset="0"/>
                <a:ea typeface="+mj-ea"/>
                <a:cs typeface="Arial" panose="020B0604020202020204" pitchFamily="34" charset="0"/>
              </a:rPr>
              <a:t>La aviación civil como motor de la construcción de mayor equidad </a:t>
            </a:r>
          </a:p>
        </p:txBody>
      </p:sp>
      <p:pic>
        <p:nvPicPr>
          <p:cNvPr id="46" name="Imagen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3857" y="408781"/>
            <a:ext cx="1861038" cy="1438075"/>
          </a:xfrm>
          <a:prstGeom prst="rect">
            <a:avLst/>
          </a:prstGeom>
        </p:spPr>
      </p:pic>
      <p:sp>
        <p:nvSpPr>
          <p:cNvPr id="9" name="Google Shape;126;p20"/>
          <p:cNvSpPr txBox="1">
            <a:spLocks/>
          </p:cNvSpPr>
          <p:nvPr/>
        </p:nvSpPr>
        <p:spPr>
          <a:xfrm>
            <a:off x="4666698" y="5086800"/>
            <a:ext cx="7375231" cy="1771200"/>
          </a:xfrm>
          <a:prstGeom prst="rect">
            <a:avLst/>
          </a:prstGeom>
          <a:noFill/>
          <a:ln>
            <a:noFill/>
          </a:ln>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5000"/>
              </a:lnSpc>
              <a:spcBef>
                <a:spcPts val="0"/>
              </a:spcBef>
              <a:buClr>
                <a:srgbClr val="0054BC"/>
              </a:buClr>
              <a:buSzPts val="2100"/>
              <a:buFont typeface="Arial" panose="020B0604020202020204" pitchFamily="34" charset="0"/>
              <a:buNone/>
            </a:pPr>
            <a:r>
              <a:rPr lang="es-ES" sz="1800" dirty="0">
                <a:solidFill>
                  <a:srgbClr val="3366CC"/>
                </a:solidFill>
                <a:latin typeface="Calibri Light" panose="020F0302020204030204" pitchFamily="34" charset="0"/>
                <a:ea typeface="Work Sans SemiBold"/>
                <a:cs typeface="Arial" panose="020B0604020202020204" pitchFamily="34" charset="0"/>
                <a:sym typeface="Work Sans SemiBold"/>
              </a:rPr>
              <a:t>Unidad Administrativa Especial de Aeronáutica Civil</a:t>
            </a:r>
          </a:p>
          <a:p>
            <a:pPr marL="0" indent="0" algn="r">
              <a:lnSpc>
                <a:spcPct val="115000"/>
              </a:lnSpc>
              <a:spcBef>
                <a:spcPts val="0"/>
              </a:spcBef>
              <a:buClr>
                <a:srgbClr val="0054BC"/>
              </a:buClr>
              <a:buSzPts val="2100"/>
              <a:buFont typeface="Arial" panose="020B0604020202020204" pitchFamily="34" charset="0"/>
              <a:buNone/>
            </a:pPr>
            <a:r>
              <a:rPr lang="es-ES" sz="1800" b="1" dirty="0">
                <a:solidFill>
                  <a:srgbClr val="3366CC"/>
                </a:solidFill>
                <a:latin typeface="Calibri Light" panose="020F0302020204030204" pitchFamily="34" charset="0"/>
                <a:ea typeface="Work Sans SemiBold"/>
                <a:cs typeface="Arial" panose="020B0604020202020204" pitchFamily="34" charset="0"/>
                <a:sym typeface="Work Sans SemiBold"/>
              </a:rPr>
              <a:t>Enero 2020</a:t>
            </a:r>
          </a:p>
        </p:txBody>
      </p:sp>
    </p:spTree>
    <p:extLst>
      <p:ext uri="{BB962C8B-B14F-4D97-AF65-F5344CB8AC3E}">
        <p14:creationId xmlns:p14="http://schemas.microsoft.com/office/powerpoint/2010/main" val="93463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6" name="CuadroTexto 15"/>
          <p:cNvSpPr txBox="1"/>
          <p:nvPr/>
        </p:nvSpPr>
        <p:spPr>
          <a:xfrm>
            <a:off x="889195" y="5818220"/>
            <a:ext cx="1092175" cy="213585"/>
          </a:xfrm>
          <a:prstGeom prst="rect">
            <a:avLst/>
          </a:prstGeom>
          <a:noFill/>
        </p:spPr>
        <p:txBody>
          <a:bodyPr wrap="square" rtlCol="0">
            <a:spAutoFit/>
          </a:bodyPr>
          <a:lstStyle/>
          <a:p>
            <a:pPr defTabSz="1028700">
              <a:buClr>
                <a:srgbClr val="000000"/>
              </a:buClr>
              <a:defRPr/>
            </a:pPr>
            <a:r>
              <a:rPr lang="es-CO" sz="788" kern="0" dirty="0">
                <a:solidFill>
                  <a:srgbClr val="FFFFFF">
                    <a:lumMod val="65000"/>
                  </a:srgbClr>
                </a:solidFill>
                <a:latin typeface="Arial" panose="020B0604020202020204"/>
                <a:cs typeface="Arial" panose="020B0604020202020204"/>
                <a:sym typeface="Arial" panose="020B0604020202020204"/>
              </a:rPr>
              <a:t>Imagen de pixabay</a:t>
            </a:r>
          </a:p>
        </p:txBody>
      </p:sp>
      <p:sp>
        <p:nvSpPr>
          <p:cNvPr id="8" name="Google Shape;201;p26"/>
          <p:cNvSpPr txBox="1">
            <a:spLocks/>
          </p:cNvSpPr>
          <p:nvPr/>
        </p:nvSpPr>
        <p:spPr>
          <a:xfrm>
            <a:off x="0" y="4306339"/>
            <a:ext cx="8927409" cy="1883092"/>
          </a:xfrm>
          <a:prstGeom prst="rect">
            <a:avLst/>
          </a:prstGeom>
          <a:solidFill>
            <a:srgbClr val="FFFFFE">
              <a:alpha val="69000"/>
            </a:srgbClr>
          </a:solidFill>
          <a:ln>
            <a:noFill/>
          </a:ln>
        </p:spPr>
        <p:txBody>
          <a:bodyPr spcFirstLastPara="1" vert="horz" wrap="square" lIns="77147" tIns="38559" rIns="77147" bIns="38559" rtlCol="0" anchor="ctr"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78594" indent="0" algn="r">
              <a:buSzPct val="150000"/>
              <a:buNone/>
            </a:pPr>
            <a:r>
              <a:rPr lang="es-CO" sz="4050" dirty="0">
                <a:solidFill>
                  <a:srgbClr val="003B6D"/>
                </a:solidFill>
                <a:latin typeface="Calibri Light" panose="020F0302020204030204" pitchFamily="34" charset="0"/>
                <a:cs typeface="Arial"/>
              </a:rPr>
              <a:t>Una amplia red de transporte aéreo que integra lo social, lo regional, lo troncal y la visión global del país</a:t>
            </a:r>
          </a:p>
        </p:txBody>
      </p:sp>
    </p:spTree>
    <p:extLst>
      <p:ext uri="{BB962C8B-B14F-4D97-AF65-F5344CB8AC3E}">
        <p14:creationId xmlns:p14="http://schemas.microsoft.com/office/powerpoint/2010/main" val="141537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p:cNvSpPr/>
          <p:nvPr/>
        </p:nvSpPr>
        <p:spPr>
          <a:xfrm>
            <a:off x="904442" y="2845266"/>
            <a:ext cx="3532396" cy="2032897"/>
          </a:xfrm>
          <a:prstGeom prst="roundRect">
            <a:avLst/>
          </a:prstGeom>
        </p:spPr>
        <p:txBody>
          <a:bodyPr vert="horz" lIns="91440" tIns="45720" rIns="91440" bIns="45720" rtlCol="0" anchor="ctr">
            <a:normAutofit/>
          </a:bodyPr>
          <a:lstStyle/>
          <a:p>
            <a:pPr algn="ctr">
              <a:lnSpc>
                <a:spcPct val="90000"/>
              </a:lnSpc>
              <a:spcBef>
                <a:spcPct val="0"/>
              </a:spcBef>
            </a:pPr>
            <a:r>
              <a:rPr lang="es-CO" dirty="0">
                <a:solidFill>
                  <a:srgbClr val="003B6D"/>
                </a:solidFill>
                <a:latin typeface="Calibri Light" panose="020F0302020204030204" pitchFamily="34" charset="0"/>
              </a:rPr>
              <a:t>Construir una red de servicios de transporte aéreo eficiente que una las regiones del país con los principales centros de producción y de consumo nacionales y del mundo, aprovechando su capacidad integradora</a:t>
            </a:r>
          </a:p>
        </p:txBody>
      </p:sp>
      <p:sp>
        <p:nvSpPr>
          <p:cNvPr id="10" name="Rectángulo 9"/>
          <p:cNvSpPr/>
          <p:nvPr/>
        </p:nvSpPr>
        <p:spPr>
          <a:xfrm>
            <a:off x="277656" y="492373"/>
            <a:ext cx="8107220" cy="52322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La conectividad como factor integrador</a:t>
            </a:r>
          </a:p>
        </p:txBody>
      </p:sp>
      <p:sp>
        <p:nvSpPr>
          <p:cNvPr id="34" name="Marcador de fecha 4"/>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35" name="Marcador de pie de página 5"/>
          <p:cNvSpPr>
            <a:spLocks noGrp="1"/>
          </p:cNvSpPr>
          <p:nvPr>
            <p:ph type="ftr" sz="quarter" idx="11"/>
          </p:nvPr>
        </p:nvSpPr>
        <p:spPr>
          <a:xfrm>
            <a:off x="2385560" y="6526575"/>
            <a:ext cx="7539849" cy="250527"/>
          </a:xfrm>
        </p:spPr>
        <p:txBody>
          <a:bodyPr/>
          <a:lstStyle/>
          <a:p>
            <a:r>
              <a:rPr lang="es-ES" dirty="0"/>
              <a:t>www.aerocivil.gov.co</a:t>
            </a:r>
          </a:p>
        </p:txBody>
      </p:sp>
      <p:sp>
        <p:nvSpPr>
          <p:cNvPr id="36"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11</a:t>
            </a:fld>
            <a:endParaRPr lang="es-ES" dirty="0"/>
          </a:p>
        </p:txBody>
      </p:sp>
      <p:pic>
        <p:nvPicPr>
          <p:cNvPr id="39" name="Imagen 38"/>
          <p:cNvPicPr>
            <a:picLocks noChangeAspect="1"/>
          </p:cNvPicPr>
          <p:nvPr/>
        </p:nvPicPr>
        <p:blipFill>
          <a:blip r:embed="rId2">
            <a:duotone>
              <a:srgbClr val="4472C4">
                <a:shade val="45000"/>
                <a:satMod val="135000"/>
              </a:srgbClr>
              <a:prstClr val="white"/>
            </a:duotone>
          </a:blip>
          <a:stretch>
            <a:fillRect/>
          </a:stretch>
        </p:blipFill>
        <p:spPr>
          <a:xfrm>
            <a:off x="2290208" y="2226510"/>
            <a:ext cx="760863" cy="742960"/>
          </a:xfrm>
          <a:prstGeom prst="rect">
            <a:avLst/>
          </a:prstGeom>
        </p:spPr>
      </p:pic>
      <p:grpSp>
        <p:nvGrpSpPr>
          <p:cNvPr id="14" name="Grupo 13"/>
          <p:cNvGrpSpPr/>
          <p:nvPr/>
        </p:nvGrpSpPr>
        <p:grpSpPr>
          <a:xfrm>
            <a:off x="5056525" y="996886"/>
            <a:ext cx="5749981" cy="5263623"/>
            <a:chOff x="5080236" y="924057"/>
            <a:chExt cx="5749981" cy="5263623"/>
          </a:xfrm>
        </p:grpSpPr>
        <p:sp>
          <p:nvSpPr>
            <p:cNvPr id="7" name="Forma libre: forma 6"/>
            <p:cNvSpPr/>
            <p:nvPr/>
          </p:nvSpPr>
          <p:spPr>
            <a:xfrm>
              <a:off x="6651687" y="924057"/>
              <a:ext cx="2558982" cy="2558982"/>
            </a:xfrm>
            <a:custGeom>
              <a:avLst/>
              <a:gdLst>
                <a:gd name="connsiteX0" fmla="*/ 0 w 2558982"/>
                <a:gd name="connsiteY0" fmla="*/ 1279491 h 2558982"/>
                <a:gd name="connsiteX1" fmla="*/ 1279491 w 2558982"/>
                <a:gd name="connsiteY1" fmla="*/ 0 h 2558982"/>
                <a:gd name="connsiteX2" fmla="*/ 2558982 w 2558982"/>
                <a:gd name="connsiteY2" fmla="*/ 1279491 h 2558982"/>
                <a:gd name="connsiteX3" fmla="*/ 1279491 w 2558982"/>
                <a:gd name="connsiteY3" fmla="*/ 2558982 h 2558982"/>
                <a:gd name="connsiteX4" fmla="*/ 0 w 2558982"/>
                <a:gd name="connsiteY4" fmla="*/ 1279491 h 25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982" h="2558982">
                  <a:moveTo>
                    <a:pt x="0" y="1279491"/>
                  </a:moveTo>
                  <a:cubicBezTo>
                    <a:pt x="0" y="572848"/>
                    <a:pt x="572848" y="0"/>
                    <a:pt x="1279491" y="0"/>
                  </a:cubicBezTo>
                  <a:cubicBezTo>
                    <a:pt x="1986134" y="0"/>
                    <a:pt x="2558982" y="572848"/>
                    <a:pt x="2558982" y="1279491"/>
                  </a:cubicBezTo>
                  <a:cubicBezTo>
                    <a:pt x="2558982" y="1986134"/>
                    <a:pt x="1986134" y="2558982"/>
                    <a:pt x="1279491" y="2558982"/>
                  </a:cubicBezTo>
                  <a:cubicBezTo>
                    <a:pt x="572848" y="2558982"/>
                    <a:pt x="0" y="1986134"/>
                    <a:pt x="0" y="1279491"/>
                  </a:cubicBezTo>
                  <a:close/>
                </a:path>
              </a:pathLst>
            </a:custGeom>
            <a:solidFill>
              <a:srgbClr val="528414">
                <a:alpha val="69804"/>
              </a:srgbClr>
            </a:solidFill>
            <a:ln>
              <a:solidFill>
                <a:srgbClr val="FFFFFF">
                  <a:alpha val="72157"/>
                </a:srgbClr>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295267" tIns="344478" rIns="295267" bIns="1402520" numCol="1" spcCol="1270" anchor="ctr" anchorCtr="0">
              <a:noAutofit/>
            </a:bodyPr>
            <a:lstStyle/>
            <a:p>
              <a:pPr marL="0" lvl="0" indent="0" algn="ctr" defTabSz="622300">
                <a:lnSpc>
                  <a:spcPct val="90000"/>
                </a:lnSpc>
                <a:spcBef>
                  <a:spcPct val="0"/>
                </a:spcBef>
                <a:spcAft>
                  <a:spcPct val="35000"/>
                </a:spcAft>
                <a:buClr>
                  <a:srgbClr val="CC9900"/>
                </a:buClr>
                <a:buSzPct val="200000"/>
                <a:buNone/>
              </a:pPr>
              <a:endParaRPr lang="es-ES" sz="1400" kern="1200" dirty="0"/>
            </a:p>
          </p:txBody>
        </p:sp>
        <p:sp>
          <p:nvSpPr>
            <p:cNvPr id="8" name="Forma libre: forma 7"/>
            <p:cNvSpPr/>
            <p:nvPr/>
          </p:nvSpPr>
          <p:spPr>
            <a:xfrm>
              <a:off x="8247524" y="2435292"/>
              <a:ext cx="2558982" cy="2558982"/>
            </a:xfrm>
            <a:custGeom>
              <a:avLst/>
              <a:gdLst>
                <a:gd name="connsiteX0" fmla="*/ 0 w 2558982"/>
                <a:gd name="connsiteY0" fmla="*/ 1279491 h 2558982"/>
                <a:gd name="connsiteX1" fmla="*/ 1279491 w 2558982"/>
                <a:gd name="connsiteY1" fmla="*/ 0 h 2558982"/>
                <a:gd name="connsiteX2" fmla="*/ 2558982 w 2558982"/>
                <a:gd name="connsiteY2" fmla="*/ 1279491 h 2558982"/>
                <a:gd name="connsiteX3" fmla="*/ 1279491 w 2558982"/>
                <a:gd name="connsiteY3" fmla="*/ 2558982 h 2558982"/>
                <a:gd name="connsiteX4" fmla="*/ 0 w 2558982"/>
                <a:gd name="connsiteY4" fmla="*/ 1279491 h 25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982" h="2558982">
                  <a:moveTo>
                    <a:pt x="0" y="1279491"/>
                  </a:moveTo>
                  <a:cubicBezTo>
                    <a:pt x="0" y="572848"/>
                    <a:pt x="572848" y="0"/>
                    <a:pt x="1279491" y="0"/>
                  </a:cubicBezTo>
                  <a:cubicBezTo>
                    <a:pt x="1986134" y="0"/>
                    <a:pt x="2558982" y="572848"/>
                    <a:pt x="2558982" y="1279491"/>
                  </a:cubicBezTo>
                  <a:cubicBezTo>
                    <a:pt x="2558982" y="1986134"/>
                    <a:pt x="1986134" y="2558982"/>
                    <a:pt x="1279491" y="2558982"/>
                  </a:cubicBezTo>
                  <a:cubicBezTo>
                    <a:pt x="572848" y="2558982"/>
                    <a:pt x="0" y="1986134"/>
                    <a:pt x="0" y="1279491"/>
                  </a:cubicBezTo>
                  <a:close/>
                </a:path>
              </a:pathLst>
            </a:custGeom>
            <a:solidFill>
              <a:srgbClr val="108E4A">
                <a:alpha val="69804"/>
              </a:srgbClr>
            </a:solidFill>
          </p:spPr>
          <p:style>
            <a:lnRef idx="2">
              <a:schemeClr val="lt1">
                <a:hueOff val="0"/>
                <a:satOff val="0"/>
                <a:lumOff val="0"/>
                <a:alphaOff val="0"/>
              </a:schemeClr>
            </a:lnRef>
            <a:fillRef idx="1">
              <a:schemeClr val="accent3">
                <a:alpha val="50000"/>
                <a:hueOff val="3660463"/>
                <a:satOff val="6020"/>
                <a:lumOff val="1109"/>
                <a:alphaOff val="0"/>
              </a:schemeClr>
            </a:fillRef>
            <a:effectRef idx="0">
              <a:schemeClr val="accent3">
                <a:alpha val="50000"/>
                <a:hueOff val="3660463"/>
                <a:satOff val="6020"/>
                <a:lumOff val="1109"/>
                <a:alphaOff val="0"/>
              </a:schemeClr>
            </a:effectRef>
            <a:fontRef idx="minor">
              <a:schemeClr val="tx1"/>
            </a:fontRef>
          </p:style>
          <p:txBody>
            <a:bodyPr spcFirstLastPara="0" vert="horz" wrap="square" lIns="1377914" tIns="295267" rIns="196844" bIns="295267" numCol="1" spcCol="1270" anchor="ctr" anchorCtr="0">
              <a:noAutofit/>
            </a:bodyPr>
            <a:lstStyle/>
            <a:p>
              <a:pPr marL="0" lvl="0" indent="0" algn="ctr" defTabSz="622300">
                <a:lnSpc>
                  <a:spcPct val="90000"/>
                </a:lnSpc>
                <a:spcBef>
                  <a:spcPct val="0"/>
                </a:spcBef>
                <a:spcAft>
                  <a:spcPct val="35000"/>
                </a:spcAft>
                <a:buClr>
                  <a:srgbClr val="CC9900"/>
                </a:buClr>
                <a:buSzPct val="200000"/>
                <a:buNone/>
              </a:pPr>
              <a:endParaRPr lang="es-ES" sz="1400" kern="1200" dirty="0"/>
            </a:p>
          </p:txBody>
        </p:sp>
        <p:sp>
          <p:nvSpPr>
            <p:cNvPr id="12" name="Forma libre: forma 11"/>
            <p:cNvSpPr/>
            <p:nvPr/>
          </p:nvSpPr>
          <p:spPr>
            <a:xfrm>
              <a:off x="6676073" y="3628698"/>
              <a:ext cx="2558982" cy="2558982"/>
            </a:xfrm>
            <a:custGeom>
              <a:avLst/>
              <a:gdLst>
                <a:gd name="connsiteX0" fmla="*/ 0 w 2558982"/>
                <a:gd name="connsiteY0" fmla="*/ 1279491 h 2558982"/>
                <a:gd name="connsiteX1" fmla="*/ 1279491 w 2558982"/>
                <a:gd name="connsiteY1" fmla="*/ 0 h 2558982"/>
                <a:gd name="connsiteX2" fmla="*/ 2558982 w 2558982"/>
                <a:gd name="connsiteY2" fmla="*/ 1279491 h 2558982"/>
                <a:gd name="connsiteX3" fmla="*/ 1279491 w 2558982"/>
                <a:gd name="connsiteY3" fmla="*/ 2558982 h 2558982"/>
                <a:gd name="connsiteX4" fmla="*/ 0 w 2558982"/>
                <a:gd name="connsiteY4" fmla="*/ 1279491 h 25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982" h="2558982">
                  <a:moveTo>
                    <a:pt x="0" y="1279491"/>
                  </a:moveTo>
                  <a:cubicBezTo>
                    <a:pt x="0" y="572848"/>
                    <a:pt x="572848" y="0"/>
                    <a:pt x="1279491" y="0"/>
                  </a:cubicBezTo>
                  <a:cubicBezTo>
                    <a:pt x="1986134" y="0"/>
                    <a:pt x="2558982" y="572848"/>
                    <a:pt x="2558982" y="1279491"/>
                  </a:cubicBezTo>
                  <a:cubicBezTo>
                    <a:pt x="2558982" y="1986134"/>
                    <a:pt x="1986134" y="2558982"/>
                    <a:pt x="1279491" y="2558982"/>
                  </a:cubicBezTo>
                  <a:cubicBezTo>
                    <a:pt x="572848" y="2558982"/>
                    <a:pt x="0" y="1986134"/>
                    <a:pt x="0" y="1279491"/>
                  </a:cubicBezTo>
                  <a:close/>
                </a:path>
              </a:pathLst>
            </a:custGeom>
            <a:solidFill>
              <a:srgbClr val="0C5498">
                <a:alpha val="69804"/>
              </a:srgbClr>
            </a:solidFill>
          </p:spPr>
          <p:style>
            <a:lnRef idx="2">
              <a:schemeClr val="lt1">
                <a:hueOff val="0"/>
                <a:satOff val="0"/>
                <a:lumOff val="0"/>
                <a:alphaOff val="0"/>
              </a:schemeClr>
            </a:lnRef>
            <a:fillRef idx="1">
              <a:schemeClr val="accent3">
                <a:alpha val="50000"/>
                <a:hueOff val="7320926"/>
                <a:satOff val="12040"/>
                <a:lumOff val="2219"/>
                <a:alphaOff val="0"/>
              </a:schemeClr>
            </a:fillRef>
            <a:effectRef idx="0">
              <a:schemeClr val="accent3">
                <a:alpha val="50000"/>
                <a:hueOff val="7320926"/>
                <a:satOff val="12040"/>
                <a:lumOff val="2219"/>
                <a:alphaOff val="0"/>
              </a:schemeClr>
            </a:effectRef>
            <a:fontRef idx="minor">
              <a:schemeClr val="tx1"/>
            </a:fontRef>
          </p:style>
          <p:txBody>
            <a:bodyPr spcFirstLastPara="0" vert="horz" wrap="square" lIns="295267" tIns="1402520" rIns="295267" bIns="344478" numCol="1" spcCol="1270" anchor="ctr" anchorCtr="0">
              <a:noAutofit/>
            </a:bodyPr>
            <a:lstStyle/>
            <a:p>
              <a:pPr marL="0" lvl="0" indent="0" algn="ctr" defTabSz="622300">
                <a:lnSpc>
                  <a:spcPct val="90000"/>
                </a:lnSpc>
                <a:spcBef>
                  <a:spcPct val="0"/>
                </a:spcBef>
                <a:spcAft>
                  <a:spcPct val="35000"/>
                </a:spcAft>
                <a:buClr>
                  <a:srgbClr val="CC9900"/>
                </a:buClr>
                <a:buSzPct val="200000"/>
                <a:buNone/>
              </a:pPr>
              <a:endParaRPr lang="es-ES" sz="1400" kern="1200" dirty="0"/>
            </a:p>
          </p:txBody>
        </p:sp>
        <p:sp>
          <p:nvSpPr>
            <p:cNvPr id="13" name="Forma libre: forma 12"/>
            <p:cNvSpPr/>
            <p:nvPr/>
          </p:nvSpPr>
          <p:spPr>
            <a:xfrm>
              <a:off x="5110557" y="2380926"/>
              <a:ext cx="2558982" cy="2558982"/>
            </a:xfrm>
            <a:custGeom>
              <a:avLst/>
              <a:gdLst>
                <a:gd name="connsiteX0" fmla="*/ 0 w 2558982"/>
                <a:gd name="connsiteY0" fmla="*/ 1279491 h 2558982"/>
                <a:gd name="connsiteX1" fmla="*/ 1279491 w 2558982"/>
                <a:gd name="connsiteY1" fmla="*/ 0 h 2558982"/>
                <a:gd name="connsiteX2" fmla="*/ 2558982 w 2558982"/>
                <a:gd name="connsiteY2" fmla="*/ 1279491 h 2558982"/>
                <a:gd name="connsiteX3" fmla="*/ 1279491 w 2558982"/>
                <a:gd name="connsiteY3" fmla="*/ 2558982 h 2558982"/>
                <a:gd name="connsiteX4" fmla="*/ 0 w 2558982"/>
                <a:gd name="connsiteY4" fmla="*/ 1279491 h 2558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982" h="2558982">
                  <a:moveTo>
                    <a:pt x="0" y="1279491"/>
                  </a:moveTo>
                  <a:cubicBezTo>
                    <a:pt x="0" y="572848"/>
                    <a:pt x="572848" y="0"/>
                    <a:pt x="1279491" y="0"/>
                  </a:cubicBezTo>
                  <a:cubicBezTo>
                    <a:pt x="1986134" y="0"/>
                    <a:pt x="2558982" y="572848"/>
                    <a:pt x="2558982" y="1279491"/>
                  </a:cubicBezTo>
                  <a:cubicBezTo>
                    <a:pt x="2558982" y="1986134"/>
                    <a:pt x="1986134" y="2558982"/>
                    <a:pt x="1279491" y="2558982"/>
                  </a:cubicBezTo>
                  <a:cubicBezTo>
                    <a:pt x="572848" y="2558982"/>
                    <a:pt x="0" y="1986134"/>
                    <a:pt x="0" y="1279491"/>
                  </a:cubicBezTo>
                  <a:close/>
                </a:path>
              </a:pathLst>
            </a:custGeom>
            <a:solidFill>
              <a:srgbClr val="5407A2">
                <a:alpha val="69804"/>
              </a:srgbClr>
            </a:solidFill>
          </p:spPr>
          <p:style>
            <a:lnRef idx="2">
              <a:schemeClr val="lt1">
                <a:hueOff val="0"/>
                <a:satOff val="0"/>
                <a:lumOff val="0"/>
                <a:alphaOff val="0"/>
              </a:schemeClr>
            </a:lnRef>
            <a:fillRef idx="1">
              <a:schemeClr val="accent3">
                <a:alpha val="50000"/>
                <a:hueOff val="10981388"/>
                <a:satOff val="18060"/>
                <a:lumOff val="3328"/>
                <a:alphaOff val="0"/>
              </a:schemeClr>
            </a:fillRef>
            <a:effectRef idx="0">
              <a:schemeClr val="accent3">
                <a:alpha val="50000"/>
                <a:hueOff val="10981388"/>
                <a:satOff val="18060"/>
                <a:lumOff val="3328"/>
                <a:alphaOff val="0"/>
              </a:schemeClr>
            </a:effectRef>
            <a:fontRef idx="minor">
              <a:schemeClr val="tx1"/>
            </a:fontRef>
          </p:style>
          <p:txBody>
            <a:bodyPr spcFirstLastPara="0" vert="horz" wrap="square" lIns="196845" tIns="295267" rIns="1377913" bIns="295267" numCol="1" spcCol="1270" anchor="ctr" anchorCtr="0">
              <a:noAutofit/>
            </a:bodyPr>
            <a:lstStyle/>
            <a:p>
              <a:pPr marL="0" lvl="0" indent="0" algn="ctr" defTabSz="622300">
                <a:lnSpc>
                  <a:spcPct val="90000"/>
                </a:lnSpc>
                <a:spcBef>
                  <a:spcPct val="0"/>
                </a:spcBef>
                <a:spcAft>
                  <a:spcPct val="35000"/>
                </a:spcAft>
                <a:buClr>
                  <a:srgbClr val="CC9900"/>
                </a:buClr>
                <a:buSzPct val="200000"/>
                <a:buNone/>
              </a:pPr>
              <a:endParaRPr lang="es-ES" sz="1400" kern="1200" dirty="0"/>
            </a:p>
          </p:txBody>
        </p:sp>
        <p:sp>
          <p:nvSpPr>
            <p:cNvPr id="31" name="Rectángulo 9"/>
            <p:cNvSpPr/>
            <p:nvPr/>
          </p:nvSpPr>
          <p:spPr>
            <a:xfrm>
              <a:off x="6937897" y="5025185"/>
              <a:ext cx="2090798" cy="1077218"/>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Promover acuerdos de servicios aéreos con los Estados del mundo</a:t>
              </a:r>
            </a:p>
            <a:p>
              <a:pPr algn="ctr">
                <a:buClr>
                  <a:srgbClr val="CC9900"/>
                </a:buClr>
                <a:buSzPct val="200000"/>
              </a:pPr>
              <a:endParaRPr lang="es-CO" sz="1600" b="1" dirty="0">
                <a:solidFill>
                  <a:schemeClr val="bg1"/>
                </a:solidFill>
                <a:latin typeface="Calibri Light" panose="020F0302020204030204" pitchFamily="34" charset="0"/>
                <a:cs typeface="Arial" panose="020B0604020202020204" pitchFamily="34" charset="0"/>
              </a:endParaRPr>
            </a:p>
          </p:txBody>
        </p:sp>
        <p:sp>
          <p:nvSpPr>
            <p:cNvPr id="32" name="Rectángulo 9"/>
            <p:cNvSpPr/>
            <p:nvPr/>
          </p:nvSpPr>
          <p:spPr>
            <a:xfrm>
              <a:off x="5080236" y="3019429"/>
              <a:ext cx="2648560" cy="1077218"/>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Facilitar el acceso a los mercados nacionales mediante la eliminación de trámites y barreras </a:t>
              </a:r>
            </a:p>
          </p:txBody>
        </p:sp>
        <p:sp>
          <p:nvSpPr>
            <p:cNvPr id="33" name="Rectángulo 9"/>
            <p:cNvSpPr/>
            <p:nvPr/>
          </p:nvSpPr>
          <p:spPr>
            <a:xfrm>
              <a:off x="8330564" y="3071801"/>
              <a:ext cx="2499653" cy="1077218"/>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Promover la conectividad interurbana o regional,                 facilitando la operación de helicópteros</a:t>
              </a:r>
            </a:p>
          </p:txBody>
        </p:sp>
        <p:pic>
          <p:nvPicPr>
            <p:cNvPr id="37"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rot="20924695">
              <a:off x="7276298" y="1023239"/>
              <a:ext cx="1425266" cy="1126295"/>
            </a:xfrm>
            <a:prstGeom prst="rect">
              <a:avLst/>
            </a:prstGeom>
          </p:spPr>
        </p:pic>
        <p:pic>
          <p:nvPicPr>
            <p:cNvPr id="38" name="Picture 11"/>
            <p:cNvPicPr>
              <a:picLocks noChangeAspect="1"/>
            </p:cNvPicPr>
            <p:nvPr/>
          </p:nvPicPr>
          <p:blipFill>
            <a:blip r:embed="rId4" cstate="hqprint">
              <a:lum bright="70000" contrast="-70000"/>
              <a:extLst>
                <a:ext uri="{BEBA8EAE-BF5A-486C-A8C5-ECC9F3942E4B}">
                  <a14:imgProps xmlns:a14="http://schemas.microsoft.com/office/drawing/2010/main">
                    <a14:imgLayer r:embed="rId5">
                      <a14:imgEffect>
                        <a14:backgroundRemoval t="2222" b="100000" l="2667" r="100000">
                          <a14:foregroundMark x1="71556" y1="9333" x2="71556" y2="9333"/>
                        </a14:backgroundRemoval>
                      </a14:imgEffect>
                    </a14:imgLayer>
                  </a14:imgProps>
                </a:ext>
                <a:ext uri="{28A0092B-C50C-407E-A947-70E740481C1C}">
                  <a14:useLocalDpi xmlns:a14="http://schemas.microsoft.com/office/drawing/2010/main" val="0"/>
                </a:ext>
              </a:extLst>
            </a:blip>
            <a:stretch>
              <a:fillRect/>
            </a:stretch>
          </p:blipFill>
          <p:spPr>
            <a:xfrm rot="20924695">
              <a:off x="7716104" y="1306246"/>
              <a:ext cx="465001" cy="479637"/>
            </a:xfrm>
            <a:prstGeom prst="rect">
              <a:avLst/>
            </a:prstGeom>
          </p:spPr>
        </p:pic>
        <p:pic>
          <p:nvPicPr>
            <p:cNvPr id="40" name="Picture 19"/>
            <p:cNvPicPr>
              <a:picLocks noChangeAspect="1"/>
            </p:cNvPicPr>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9455312" y="4074875"/>
              <a:ext cx="596941" cy="596941"/>
            </a:xfrm>
            <a:prstGeom prst="rect">
              <a:avLst/>
            </a:prstGeom>
          </p:spPr>
        </p:pic>
        <p:pic>
          <p:nvPicPr>
            <p:cNvPr id="41" name="Picture 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7461231" y="4298185"/>
              <a:ext cx="1073839" cy="792017"/>
            </a:xfrm>
            <a:prstGeom prst="rect">
              <a:avLst/>
            </a:prstGeom>
          </p:spPr>
        </p:pic>
        <p:pic>
          <p:nvPicPr>
            <p:cNvPr id="42" name="Imagen 41"/>
            <p:cNvPicPr>
              <a:picLocks noChangeAspect="1"/>
            </p:cNvPicPr>
            <p:nvPr/>
          </p:nvPicPr>
          <p:blipFill>
            <a:blip r:embed="rId8">
              <a:lum bright="70000" contrast="-70000"/>
            </a:blip>
            <a:stretch>
              <a:fillRect/>
            </a:stretch>
          </p:blipFill>
          <p:spPr>
            <a:xfrm>
              <a:off x="5864674" y="4085107"/>
              <a:ext cx="922523" cy="523478"/>
            </a:xfrm>
            <a:prstGeom prst="rect">
              <a:avLst/>
            </a:prstGeom>
          </p:spPr>
        </p:pic>
        <p:pic>
          <p:nvPicPr>
            <p:cNvPr id="43" name="Picture 18"/>
            <p:cNvPicPr>
              <a:picLocks noChangeAspect="1"/>
            </p:cNvPicPr>
            <p:nvPr/>
          </p:nvPicPr>
          <p:blipFill rotWithShape="1">
            <a:blip r:embed="rId9" cstate="hq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17246" b="10714"/>
            <a:stretch/>
          </p:blipFill>
          <p:spPr>
            <a:xfrm>
              <a:off x="9185265" y="4139212"/>
              <a:ext cx="427630" cy="303144"/>
            </a:xfrm>
            <a:prstGeom prst="rect">
              <a:avLst/>
            </a:prstGeom>
          </p:spPr>
        </p:pic>
        <p:sp>
          <p:nvSpPr>
            <p:cNvPr id="44" name="Rectángulo 43"/>
            <p:cNvSpPr/>
            <p:nvPr/>
          </p:nvSpPr>
          <p:spPr>
            <a:xfrm>
              <a:off x="6796220" y="1896601"/>
              <a:ext cx="2273753" cy="830997"/>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Desarrollar la política para la prestación de servicios aéreos esenciales</a:t>
              </a:r>
            </a:p>
          </p:txBody>
        </p:sp>
      </p:grpSp>
    </p:spTree>
    <p:extLst>
      <p:ext uri="{BB962C8B-B14F-4D97-AF65-F5344CB8AC3E}">
        <p14:creationId xmlns:p14="http://schemas.microsoft.com/office/powerpoint/2010/main" val="83552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12</a:t>
            </a:fld>
            <a:endParaRPr lang="es-ES" dirty="0"/>
          </a:p>
        </p:txBody>
      </p:sp>
      <p:sp>
        <p:nvSpPr>
          <p:cNvPr id="49" name="Rectángulo 48"/>
          <p:cNvSpPr/>
          <p:nvPr/>
        </p:nvSpPr>
        <p:spPr>
          <a:xfrm>
            <a:off x="946455" y="522263"/>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Plan de acción 2020 para la conectividad</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1942567556"/>
              </p:ext>
            </p:extLst>
          </p:nvPr>
        </p:nvGraphicFramePr>
        <p:xfrm>
          <a:off x="289733" y="1160345"/>
          <a:ext cx="11612534" cy="5137630"/>
        </p:xfrm>
        <a:graphic>
          <a:graphicData uri="http://schemas.openxmlformats.org/drawingml/2006/table">
            <a:tbl>
              <a:tblPr>
                <a:tableStyleId>{22838BEF-8BB2-4498-84A7-C5851F593DF1}</a:tableStyleId>
              </a:tblPr>
              <a:tblGrid>
                <a:gridCol w="277415">
                  <a:extLst>
                    <a:ext uri="{9D8B030D-6E8A-4147-A177-3AD203B41FA5}">
                      <a16:colId xmlns:a16="http://schemas.microsoft.com/office/drawing/2014/main" val="1157492242"/>
                    </a:ext>
                  </a:extLst>
                </a:gridCol>
                <a:gridCol w="3656991">
                  <a:extLst>
                    <a:ext uri="{9D8B030D-6E8A-4147-A177-3AD203B41FA5}">
                      <a16:colId xmlns:a16="http://schemas.microsoft.com/office/drawing/2014/main" val="2130080523"/>
                    </a:ext>
                  </a:extLst>
                </a:gridCol>
                <a:gridCol w="2144004">
                  <a:extLst>
                    <a:ext uri="{9D8B030D-6E8A-4147-A177-3AD203B41FA5}">
                      <a16:colId xmlns:a16="http://schemas.microsoft.com/office/drawing/2014/main" val="2408656310"/>
                    </a:ext>
                  </a:extLst>
                </a:gridCol>
                <a:gridCol w="5534124">
                  <a:extLst>
                    <a:ext uri="{9D8B030D-6E8A-4147-A177-3AD203B41FA5}">
                      <a16:colId xmlns:a16="http://schemas.microsoft.com/office/drawing/2014/main" val="2805871555"/>
                    </a:ext>
                  </a:extLst>
                </a:gridCol>
              </a:tblGrid>
              <a:tr h="239731">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885338">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Promover acuerdos de servicios aéreos con los Estados del mundo, mediante una política aerocomercial que facilite la conexión global de Colombia y amplíe las oportunidades de desarrollo.</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Suscribir 75 Acuerdos bilaterales  bajo política de cielos abiertos (Línea  base acumulada 2019: 54 Acuerdos)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Suscribir y/o actualizar 7 instrumentos bilaterales, con enfoque liberalizado.</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386846"/>
                  </a:ext>
                </a:extLst>
              </a:tr>
              <a:tr h="545688">
                <a:tc rowSpan="3">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7</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Facilitar el acceso a los mercados nacionales mediante la eliminación de trámites y barreras, que incentiven la industria a innovar y operar una red de servicios creciente.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Armonizar Normatividad  LAR-RAC en el  100%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Modificar y actualizar la Norma RAC 3 de los Reglamentos Aeronáuticos de Colombia resaltando la racionalización de los requisitos para el acceso al mercado aéreo  y las modalidades del transporte aéreo.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080519"/>
                  </a:ext>
                </a:extLst>
              </a:tr>
              <a:tr h="885338">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Política aerocomercial nacional liberalizada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Aumentar las frecuencias y conectividad de los aeropuertos troncales concesionados mediante coloquio de análisis de conectividad aérea para planificar las estrategias comerciales con participación de las Entidades Regionales, Ministerio de Turismo, Cámaras de Comercio y las Aerolíneas de pasajeros y de carga.</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434489"/>
                  </a:ext>
                </a:extLst>
              </a:tr>
              <a:tr h="1413561">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Contar con al menos 10 rutas debidamente Autorizadas a las empresas de servicios aéreos comerciales de transporte público no regular de pasajeros y a las empresas de servicios regionales para que puedan ofrecer sus servicios sin limitaciones en cuanto a la hora o cantidad de los vuelos semanales o mensuales, pudiendo publicitarlos en los lugares hacia o desde donde los operan, pactar contratos individuales de transporte aéreo directamente con cada pasajero y efectuar reservas para los mismos.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24700"/>
                  </a:ext>
                </a:extLst>
              </a:tr>
            </a:tbl>
          </a:graphicData>
        </a:graphic>
      </p:graphicFrame>
      <p:pic>
        <p:nvPicPr>
          <p:cNvPr id="6" name="Imagen 5"/>
          <p:cNvPicPr>
            <a:picLocks noChangeAspect="1"/>
          </p:cNvPicPr>
          <p:nvPr/>
        </p:nvPicPr>
        <p:blipFill rotWithShape="1">
          <a:blip r:embed="rId2">
            <a:duotone>
              <a:schemeClr val="accent1">
                <a:shade val="45000"/>
                <a:satMod val="135000"/>
              </a:schemeClr>
              <a:prstClr val="white"/>
            </a:duotone>
          </a:blip>
          <a:srcRect l="6452" t="4727" r="5917" b="6182"/>
          <a:stretch/>
        </p:blipFill>
        <p:spPr>
          <a:xfrm>
            <a:off x="367322" y="458335"/>
            <a:ext cx="501544" cy="497893"/>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61693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13</a:t>
            </a:fld>
            <a:endParaRPr lang="es-ES" dirty="0"/>
          </a:p>
        </p:txBody>
      </p:sp>
      <p:sp>
        <p:nvSpPr>
          <p:cNvPr id="49" name="Rectángulo 48"/>
          <p:cNvSpPr/>
          <p:nvPr/>
        </p:nvSpPr>
        <p:spPr>
          <a:xfrm>
            <a:off x="946455" y="786332"/>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Plan de acción 2020 para la conectividad</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1108809148"/>
              </p:ext>
            </p:extLst>
          </p:nvPr>
        </p:nvGraphicFramePr>
        <p:xfrm>
          <a:off x="477087" y="1827826"/>
          <a:ext cx="11105310" cy="3414497"/>
        </p:xfrm>
        <a:graphic>
          <a:graphicData uri="http://schemas.openxmlformats.org/drawingml/2006/table">
            <a:tbl>
              <a:tblPr>
                <a:tableStyleId>{22838BEF-8BB2-4498-84A7-C5851F593DF1}</a:tableStyleId>
              </a:tblPr>
              <a:tblGrid>
                <a:gridCol w="201923">
                  <a:extLst>
                    <a:ext uri="{9D8B030D-6E8A-4147-A177-3AD203B41FA5}">
                      <a16:colId xmlns:a16="http://schemas.microsoft.com/office/drawing/2014/main" val="1157492242"/>
                    </a:ext>
                  </a:extLst>
                </a:gridCol>
                <a:gridCol w="3560632">
                  <a:extLst>
                    <a:ext uri="{9D8B030D-6E8A-4147-A177-3AD203B41FA5}">
                      <a16:colId xmlns:a16="http://schemas.microsoft.com/office/drawing/2014/main" val="2130080523"/>
                    </a:ext>
                  </a:extLst>
                </a:gridCol>
                <a:gridCol w="3698864">
                  <a:extLst>
                    <a:ext uri="{9D8B030D-6E8A-4147-A177-3AD203B41FA5}">
                      <a16:colId xmlns:a16="http://schemas.microsoft.com/office/drawing/2014/main" val="2408656310"/>
                    </a:ext>
                  </a:extLst>
                </a:gridCol>
                <a:gridCol w="3643891">
                  <a:extLst>
                    <a:ext uri="{9D8B030D-6E8A-4147-A177-3AD203B41FA5}">
                      <a16:colId xmlns:a16="http://schemas.microsoft.com/office/drawing/2014/main" val="2805871555"/>
                    </a:ext>
                  </a:extLst>
                </a:gridCol>
              </a:tblGrid>
              <a:tr h="423359">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379563">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8</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Desarrollar la política para la prestación de servicios aéreos esenciales, que facilite la integración de las zonas apartadas del país, mediante una red de servicios de transporte aéreo apoyada desde el Gobierno Nacional. </a:t>
                      </a: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Política pública para los Servicios Aéreos Esenciales implementada en todos sus componentes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Construir una Propuesta de política pública para los Servicios Aéreos Esenciales.</a:t>
                      </a: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24700"/>
                  </a:ext>
                </a:extLst>
              </a:tr>
              <a:tr h="388188">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9</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Promover la conectividad interurbana o regional, facilitando la operación de helicópteros desde una infraestructura pública adaptada a la operación 24 horas, a fin de explotar las oportunidades que brindan estos equipos.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Aplicar el 100% los resultados de los estudios sobre la operación de helicópteros en Colombia</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Crear el marco normativo que permita la operación de helicópteros para transporte de pasajeros regular y no regular. En el corredor Cartagena - Parque Tayrona</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366823"/>
                  </a:ext>
                </a:extLst>
              </a:tr>
              <a:tr h="388188">
                <a:tc>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126062"/>
                  </a:ext>
                </a:extLst>
              </a:tr>
            </a:tbl>
          </a:graphicData>
        </a:graphic>
      </p:graphicFrame>
      <p:pic>
        <p:nvPicPr>
          <p:cNvPr id="6" name="Imagen 5"/>
          <p:cNvPicPr>
            <a:picLocks noChangeAspect="1"/>
          </p:cNvPicPr>
          <p:nvPr/>
        </p:nvPicPr>
        <p:blipFill rotWithShape="1">
          <a:blip r:embed="rId2">
            <a:duotone>
              <a:schemeClr val="accent1">
                <a:shade val="45000"/>
                <a:satMod val="135000"/>
              </a:schemeClr>
              <a:prstClr val="white"/>
            </a:duotone>
          </a:blip>
          <a:srcRect l="6452" t="4727" r="5917" b="6182"/>
          <a:stretch/>
        </p:blipFill>
        <p:spPr>
          <a:xfrm>
            <a:off x="348951" y="675533"/>
            <a:ext cx="501544" cy="497893"/>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176149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1"/>
            <a:ext cx="12192001" cy="6842449"/>
          </a:xfrm>
          <a:prstGeom prst="rect">
            <a:avLst/>
          </a:prstGeom>
        </p:spPr>
      </p:pic>
      <p:sp>
        <p:nvSpPr>
          <p:cNvPr id="16" name="CuadroTexto 15"/>
          <p:cNvSpPr txBox="1"/>
          <p:nvPr/>
        </p:nvSpPr>
        <p:spPr>
          <a:xfrm>
            <a:off x="889195" y="5818220"/>
            <a:ext cx="1092175" cy="213585"/>
          </a:xfrm>
          <a:prstGeom prst="rect">
            <a:avLst/>
          </a:prstGeom>
          <a:noFill/>
        </p:spPr>
        <p:txBody>
          <a:bodyPr wrap="square" rtlCol="0">
            <a:spAutoFit/>
          </a:bodyPr>
          <a:lstStyle/>
          <a:p>
            <a:pPr defTabSz="1028700">
              <a:buClr>
                <a:srgbClr val="000000"/>
              </a:buClr>
              <a:defRPr/>
            </a:pPr>
            <a:r>
              <a:rPr lang="es-CO" sz="788" kern="0" dirty="0">
                <a:solidFill>
                  <a:srgbClr val="FFFFFF">
                    <a:lumMod val="65000"/>
                  </a:srgbClr>
                </a:solidFill>
                <a:latin typeface="Arial" panose="020B0604020202020204"/>
                <a:cs typeface="Arial" panose="020B0604020202020204"/>
                <a:sym typeface="Arial" panose="020B0604020202020204"/>
              </a:rPr>
              <a:t>Imagen de pixabay</a:t>
            </a:r>
          </a:p>
        </p:txBody>
      </p:sp>
      <p:sp>
        <p:nvSpPr>
          <p:cNvPr id="8" name="Google Shape;201;p26"/>
          <p:cNvSpPr txBox="1">
            <a:spLocks/>
          </p:cNvSpPr>
          <p:nvPr/>
        </p:nvSpPr>
        <p:spPr>
          <a:xfrm>
            <a:off x="0" y="1544074"/>
            <a:ext cx="8927409" cy="1883092"/>
          </a:xfrm>
          <a:prstGeom prst="rect">
            <a:avLst/>
          </a:prstGeom>
          <a:solidFill>
            <a:srgbClr val="FFFFFE">
              <a:alpha val="69000"/>
            </a:srgbClr>
          </a:solidFill>
          <a:ln>
            <a:noFill/>
          </a:ln>
        </p:spPr>
        <p:txBody>
          <a:bodyPr spcFirstLastPara="1" vert="horz" wrap="square" lIns="77147" tIns="38559" rIns="77147" bIns="38559" rtlCol="0" anchor="ctr"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78594" indent="0" algn="r">
              <a:buSzPct val="150000"/>
              <a:buNone/>
            </a:pPr>
            <a:r>
              <a:rPr lang="es-CO" sz="4050" dirty="0">
                <a:solidFill>
                  <a:srgbClr val="003B6D"/>
                </a:solidFill>
                <a:latin typeface="Calibri Light" panose="020F0302020204030204" pitchFamily="34" charset="0"/>
                <a:cs typeface="Arial"/>
              </a:rPr>
              <a:t>Factores de producción y políticas públicas fortalecidas para un sector aéreo competitivo</a:t>
            </a:r>
          </a:p>
        </p:txBody>
      </p:sp>
    </p:spTree>
    <p:extLst>
      <p:ext uri="{BB962C8B-B14F-4D97-AF65-F5344CB8AC3E}">
        <p14:creationId xmlns:p14="http://schemas.microsoft.com/office/powerpoint/2010/main" val="177470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3"/>
          <p:cNvSpPr/>
          <p:nvPr/>
        </p:nvSpPr>
        <p:spPr>
          <a:xfrm rot="6843344" flipH="1">
            <a:off x="629353" y="1235120"/>
            <a:ext cx="7968903" cy="5097004"/>
          </a:xfrm>
          <a:prstGeom prst="swooshArrow">
            <a:avLst>
              <a:gd name="adj1" fmla="val 21984"/>
              <a:gd name="adj2" fmla="val 29465"/>
            </a:avLst>
          </a:prstGeom>
          <a:solidFill>
            <a:schemeClr val="accent1">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ángulo: esquinas redondeadas 9"/>
          <p:cNvSpPr/>
          <p:nvPr/>
        </p:nvSpPr>
        <p:spPr>
          <a:xfrm>
            <a:off x="176104" y="2243633"/>
            <a:ext cx="4531435" cy="2031935"/>
          </a:xfrm>
          <a:prstGeom prst="roundRect">
            <a:avLst/>
          </a:prstGeom>
        </p:spPr>
        <p:txBody>
          <a:bodyPr vert="horz" lIns="91440" tIns="45720" rIns="91440" bIns="45720" rtlCol="0" anchor="ctr">
            <a:normAutofit/>
          </a:bodyPr>
          <a:lstStyle/>
          <a:p>
            <a:pPr algn="ctr">
              <a:lnSpc>
                <a:spcPct val="90000"/>
              </a:lnSpc>
              <a:spcBef>
                <a:spcPct val="0"/>
              </a:spcBef>
            </a:pPr>
            <a:r>
              <a:rPr lang="es-CO" dirty="0">
                <a:solidFill>
                  <a:srgbClr val="003B6D"/>
                </a:solidFill>
                <a:latin typeface="Calibri Light" panose="020F0302020204030204" pitchFamily="34" charset="0"/>
              </a:rPr>
              <a:t>Desarrollar políticas públicas y estrategias que fortalezcan el factor de  productividad del transporte aéreo y estimulen los servicios para el crecimiento de la aviación civil en Colombia.</a:t>
            </a:r>
          </a:p>
        </p:txBody>
      </p:sp>
      <p:sp>
        <p:nvSpPr>
          <p:cNvPr id="12" name="Rectángulo 11"/>
          <p:cNvSpPr/>
          <p:nvPr/>
        </p:nvSpPr>
        <p:spPr>
          <a:xfrm>
            <a:off x="236804" y="199833"/>
            <a:ext cx="8064129" cy="838019"/>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La competitividad como factor estimulante </a:t>
            </a:r>
          </a:p>
        </p:txBody>
      </p:sp>
      <p:sp>
        <p:nvSpPr>
          <p:cNvPr id="30" name="Marcador de fecha 4"/>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31" name="Marcador de pie de página 5"/>
          <p:cNvSpPr>
            <a:spLocks noGrp="1"/>
          </p:cNvSpPr>
          <p:nvPr>
            <p:ph type="ftr" sz="quarter" idx="11"/>
          </p:nvPr>
        </p:nvSpPr>
        <p:spPr>
          <a:xfrm>
            <a:off x="2385560" y="6526575"/>
            <a:ext cx="7539849" cy="250527"/>
          </a:xfrm>
        </p:spPr>
        <p:txBody>
          <a:bodyPr/>
          <a:lstStyle/>
          <a:p>
            <a:r>
              <a:rPr lang="es-ES" dirty="0"/>
              <a:t>www.aerocivil.gov.co</a:t>
            </a:r>
          </a:p>
        </p:txBody>
      </p:sp>
      <p:sp>
        <p:nvSpPr>
          <p:cNvPr id="32"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15</a:t>
            </a:fld>
            <a:endParaRPr lang="es-ES" dirty="0"/>
          </a:p>
        </p:txBody>
      </p:sp>
      <p:pic>
        <p:nvPicPr>
          <p:cNvPr id="14" name="Imagen 13"/>
          <p:cNvPicPr>
            <a:picLocks noChangeAspect="1"/>
          </p:cNvPicPr>
          <p:nvPr/>
        </p:nvPicPr>
        <p:blipFill>
          <a:blip r:embed="rId2"/>
          <a:stretch>
            <a:fillRect/>
          </a:stretch>
        </p:blipFill>
        <p:spPr>
          <a:xfrm>
            <a:off x="2249565" y="1919690"/>
            <a:ext cx="647226" cy="698774"/>
          </a:xfrm>
          <a:prstGeom prst="rect">
            <a:avLst/>
          </a:prstGeom>
        </p:spPr>
      </p:pic>
      <p:grpSp>
        <p:nvGrpSpPr>
          <p:cNvPr id="16" name="Grupo 15"/>
          <p:cNvGrpSpPr/>
          <p:nvPr/>
        </p:nvGrpSpPr>
        <p:grpSpPr>
          <a:xfrm>
            <a:off x="1526214" y="1872388"/>
            <a:ext cx="10665786" cy="4473502"/>
            <a:chOff x="1526214" y="1872388"/>
            <a:chExt cx="10665786" cy="4473502"/>
          </a:xfrm>
        </p:grpSpPr>
        <p:sp>
          <p:nvSpPr>
            <p:cNvPr id="46" name="Rectángulo 45"/>
            <p:cNvSpPr/>
            <p:nvPr/>
          </p:nvSpPr>
          <p:spPr>
            <a:xfrm>
              <a:off x="1799852" y="6060551"/>
              <a:ext cx="1120471" cy="173691"/>
            </a:xfrm>
            <a:prstGeom prst="rect">
              <a:avLst/>
            </a:prstGeom>
            <a:solidFill>
              <a:srgbClr val="D1D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68" name="Rectángulo 67"/>
            <p:cNvSpPr/>
            <p:nvPr/>
          </p:nvSpPr>
          <p:spPr>
            <a:xfrm>
              <a:off x="1526214" y="6172199"/>
              <a:ext cx="1120471" cy="173691"/>
            </a:xfrm>
            <a:prstGeom prst="rect">
              <a:avLst/>
            </a:prstGeom>
            <a:solidFill>
              <a:srgbClr val="D1D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pSp>
          <p:nvGrpSpPr>
            <p:cNvPr id="69" name="Grupo 68"/>
            <p:cNvGrpSpPr/>
            <p:nvPr/>
          </p:nvGrpSpPr>
          <p:grpSpPr>
            <a:xfrm>
              <a:off x="2660375" y="1872388"/>
              <a:ext cx="9531625" cy="4468959"/>
              <a:chOff x="2779185" y="1723461"/>
              <a:chExt cx="9531625" cy="4468959"/>
            </a:xfrm>
          </p:grpSpPr>
          <p:sp>
            <p:nvSpPr>
              <p:cNvPr id="51" name="Rectángulo 50"/>
              <p:cNvSpPr/>
              <p:nvPr/>
            </p:nvSpPr>
            <p:spPr>
              <a:xfrm>
                <a:off x="7204345" y="1723461"/>
                <a:ext cx="5090048" cy="540411"/>
              </a:xfrm>
              <a:prstGeom prst="rect">
                <a:avLst/>
              </a:prstGeom>
              <a:solidFill>
                <a:srgbClr val="5407A2">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53" name="Rectángulo 52"/>
              <p:cNvSpPr/>
              <p:nvPr/>
            </p:nvSpPr>
            <p:spPr>
              <a:xfrm>
                <a:off x="6718535" y="2294222"/>
                <a:ext cx="5575857" cy="540411"/>
              </a:xfrm>
              <a:prstGeom prst="rect">
                <a:avLst/>
              </a:prstGeom>
              <a:solidFill>
                <a:srgbClr val="3706A9">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55" name="Rectángulo 54"/>
              <p:cNvSpPr/>
              <p:nvPr/>
            </p:nvSpPr>
            <p:spPr>
              <a:xfrm>
                <a:off x="6143045" y="2849537"/>
                <a:ext cx="6151347" cy="540411"/>
              </a:xfrm>
              <a:prstGeom prst="rect">
                <a:avLst/>
              </a:prstGeom>
              <a:solidFill>
                <a:srgbClr val="1705B0">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57" name="Rectángulo 56"/>
              <p:cNvSpPr/>
              <p:nvPr/>
            </p:nvSpPr>
            <p:spPr>
              <a:xfrm>
                <a:off x="5578820" y="3410076"/>
                <a:ext cx="6715572" cy="540411"/>
              </a:xfrm>
              <a:prstGeom prst="rect">
                <a:avLst/>
              </a:prstGeom>
              <a:solidFill>
                <a:srgbClr val="0415B7">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59" name="Rectángulo 58"/>
              <p:cNvSpPr/>
              <p:nvPr/>
            </p:nvSpPr>
            <p:spPr>
              <a:xfrm>
                <a:off x="4972798" y="3974020"/>
                <a:ext cx="7321595" cy="540411"/>
              </a:xfrm>
              <a:prstGeom prst="rect">
                <a:avLst/>
              </a:prstGeom>
              <a:solidFill>
                <a:srgbClr val="033ABE">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61" name="Rectángulo 60"/>
              <p:cNvSpPr/>
              <p:nvPr/>
            </p:nvSpPr>
            <p:spPr>
              <a:xfrm>
                <a:off x="4324983" y="4537965"/>
                <a:ext cx="7969410" cy="540411"/>
              </a:xfrm>
              <a:prstGeom prst="rect">
                <a:avLst/>
              </a:prstGeom>
              <a:solidFill>
                <a:srgbClr val="0261C5">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63" name="Rectángulo 62"/>
              <p:cNvSpPr/>
              <p:nvPr/>
            </p:nvSpPr>
            <p:spPr>
              <a:xfrm>
                <a:off x="3562319" y="5093285"/>
                <a:ext cx="8732074" cy="540411"/>
              </a:xfrm>
              <a:prstGeom prst="rect">
                <a:avLst/>
              </a:prstGeom>
              <a:solidFill>
                <a:srgbClr val="018CCC">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65" name="Rectángulo 64"/>
              <p:cNvSpPr/>
              <p:nvPr/>
            </p:nvSpPr>
            <p:spPr>
              <a:xfrm>
                <a:off x="2779185" y="5652009"/>
                <a:ext cx="9515207" cy="540411"/>
              </a:xfrm>
              <a:prstGeom prst="rect">
                <a:avLst/>
              </a:prstGeom>
              <a:solidFill>
                <a:srgbClr val="00BAD3">
                  <a:alpha val="69804"/>
                </a:srgbClr>
              </a:solidFill>
              <a:ln w="25400" cap="flat" cmpd="sng" algn="ctr">
                <a:solidFill>
                  <a:srgbClr val="D1DEED"/>
                </a:solidFill>
                <a:prstDash val="solid"/>
              </a:ln>
              <a:effectLst/>
            </p:spPr>
            <p:txBody>
              <a:bodyPr spcFirstLastPara="0" vert="horz" wrap="square" lIns="75845" tIns="74930" rIns="75845" bIns="74930" numCol="1" spcCol="1270" anchor="ctr" anchorCtr="0">
                <a:noAutofit/>
              </a:bodyPr>
              <a:lstStyle/>
              <a:p>
                <a:endParaRPr lang="es-ES" dirty="0"/>
              </a:p>
            </p:txBody>
          </p:sp>
          <p:sp>
            <p:nvSpPr>
              <p:cNvPr id="15" name="Rectángulo 14"/>
              <p:cNvSpPr/>
              <p:nvPr/>
            </p:nvSpPr>
            <p:spPr>
              <a:xfrm>
                <a:off x="7684713" y="1761153"/>
                <a:ext cx="4626097" cy="502702"/>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Simplificar y racionalizar el esquema de costos del transporte aéreo</a:t>
                </a:r>
              </a:p>
            </p:txBody>
          </p:sp>
          <p:pic>
            <p:nvPicPr>
              <p:cNvPr id="18" name="Picture 1"/>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7317478" y="1815465"/>
                <a:ext cx="367235" cy="367235"/>
              </a:xfrm>
              <a:prstGeom prst="rect">
                <a:avLst/>
              </a:prstGeom>
            </p:spPr>
          </p:pic>
          <p:pic>
            <p:nvPicPr>
              <p:cNvPr id="19" name="Picture 9"/>
              <p:cNvPicPr>
                <a:picLocks noChangeAspect="1"/>
              </p:cNvPicPr>
              <p:nvPr/>
            </p:nvPicPr>
            <p:blipFill>
              <a:blip r:embed="rId4" cstate="hqprint">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884477" y="5715258"/>
                <a:ext cx="436643" cy="436643"/>
              </a:xfrm>
              <a:prstGeom prst="rect">
                <a:avLst/>
              </a:prstGeom>
            </p:spPr>
          </p:pic>
          <p:sp>
            <p:nvSpPr>
              <p:cNvPr id="21" name="Rectángulo 5"/>
              <p:cNvSpPr/>
              <p:nvPr/>
            </p:nvSpPr>
            <p:spPr>
              <a:xfrm>
                <a:off x="7204346" y="2320502"/>
                <a:ext cx="5090046" cy="502702"/>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Propiciar alternativas para la distribución de combustible en los aeropuertos</a:t>
                </a:r>
              </a:p>
            </p:txBody>
          </p:sp>
          <p:sp>
            <p:nvSpPr>
              <p:cNvPr id="22" name="Rectangle 12"/>
              <p:cNvSpPr/>
              <p:nvPr/>
            </p:nvSpPr>
            <p:spPr>
              <a:xfrm>
                <a:off x="6718535" y="2868810"/>
                <a:ext cx="5592275" cy="502702"/>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Contar con mecanismos regulatorios y fórmulas de incentivos al factor de productividad en las futuras concesiones aeroportuarias </a:t>
                </a:r>
              </a:p>
            </p:txBody>
          </p:sp>
          <p:pic>
            <p:nvPicPr>
              <p:cNvPr id="24" name="Picture 20"/>
              <p:cNvPicPr>
                <a:picLocks noChangeAspect="1"/>
              </p:cNvPicPr>
              <p:nvPr/>
            </p:nvPicPr>
            <p:blipFill>
              <a:blip r:embed="rId6">
                <a:clrChange>
                  <a:clrFrom>
                    <a:srgbClr val="506262"/>
                  </a:clrFrom>
                  <a:clrTo>
                    <a:srgbClr val="506262">
                      <a:alpha val="0"/>
                    </a:srgbClr>
                  </a:clrTo>
                </a:clrChange>
                <a:lum bright="70000" contrast="-70000"/>
                <a:extLst>
                  <a:ext uri="{BEBA8EAE-BF5A-486C-A8C5-ECC9F3942E4B}">
                    <a14:imgProps xmlns:a14="http://schemas.microsoft.com/office/drawing/2010/main">
                      <a14:imgLayer r:embed="rId7">
                        <a14:imgEffect>
                          <a14:colorTemperature colorTemp="3684"/>
                        </a14:imgEffect>
                        <a14:imgEffect>
                          <a14:saturation sat="378000"/>
                        </a14:imgEffect>
                        <a14:imgEffect>
                          <a14:brightnessContrast bright="-64000" contrast="-14000"/>
                        </a14:imgEffect>
                      </a14:imgLayer>
                    </a14:imgProps>
                  </a:ext>
                  <a:ext uri="{28A0092B-C50C-407E-A947-70E740481C1C}">
                    <a14:useLocalDpi xmlns:a14="http://schemas.microsoft.com/office/drawing/2010/main" val="0"/>
                  </a:ext>
                </a:extLst>
              </a:blip>
              <a:stretch>
                <a:fillRect/>
              </a:stretch>
            </p:blipFill>
            <p:spPr>
              <a:xfrm>
                <a:off x="6846092" y="2346989"/>
                <a:ext cx="358253" cy="386913"/>
              </a:xfrm>
              <a:prstGeom prst="rect">
                <a:avLst/>
              </a:prstGeom>
            </p:spPr>
          </p:pic>
          <p:sp>
            <p:nvSpPr>
              <p:cNvPr id="25" name="Rectangle 21"/>
              <p:cNvSpPr/>
              <p:nvPr/>
            </p:nvSpPr>
            <p:spPr>
              <a:xfrm>
                <a:off x="3426411" y="5682229"/>
                <a:ext cx="8867982" cy="502702"/>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Lograr un mercado competitivo a través de la simplificación de regulaciones, la eliminación de barreras al crecimiento y la promoción del ingreso de nuevas inversiones</a:t>
                </a:r>
              </a:p>
            </p:txBody>
          </p:sp>
          <p:pic>
            <p:nvPicPr>
              <p:cNvPr id="28" name="Picture 22"/>
              <p:cNvPicPr>
                <a:picLocks noChangeAspect="1"/>
              </p:cNvPicPr>
              <p:nvPr/>
            </p:nvPicPr>
            <p:blipFill>
              <a:blip r:embed="rId8" cstate="hqprint">
                <a:lum bright="70000" contrast="-70000"/>
                <a:extLst>
                  <a:ext uri="{28A0092B-C50C-407E-A947-70E740481C1C}">
                    <a14:useLocalDpi xmlns:a14="http://schemas.microsoft.com/office/drawing/2010/main" val="0"/>
                  </a:ext>
                </a:extLst>
              </a:blip>
              <a:stretch>
                <a:fillRect/>
              </a:stretch>
            </p:blipFill>
            <p:spPr>
              <a:xfrm>
                <a:off x="6159464" y="2837723"/>
                <a:ext cx="576960" cy="576961"/>
              </a:xfrm>
              <a:prstGeom prst="rect">
                <a:avLst/>
              </a:prstGeom>
            </p:spPr>
          </p:pic>
          <p:sp>
            <p:nvSpPr>
              <p:cNvPr id="29" name="Rectángulo 28"/>
              <p:cNvSpPr/>
              <p:nvPr/>
            </p:nvSpPr>
            <p:spPr>
              <a:xfrm>
                <a:off x="5490104" y="3989418"/>
                <a:ext cx="6749917" cy="502702"/>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Alcanzar un efectivo encadenamiento del sector, logrando la reducción sustancial del costo hora-bloque por equipo en términos reales </a:t>
                </a:r>
              </a:p>
            </p:txBody>
          </p:sp>
          <p:pic>
            <p:nvPicPr>
              <p:cNvPr id="36" name="Picture 1"/>
              <p:cNvPicPr>
                <a:picLocks noChangeAspect="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11557" y="4013278"/>
                <a:ext cx="511381" cy="475659"/>
              </a:xfrm>
              <a:prstGeom prst="rect">
                <a:avLst/>
              </a:prstGeom>
            </p:spPr>
          </p:pic>
          <p:sp>
            <p:nvSpPr>
              <p:cNvPr id="37" name="Rectángulo 5"/>
              <p:cNvSpPr/>
              <p:nvPr/>
            </p:nvSpPr>
            <p:spPr>
              <a:xfrm>
                <a:off x="4829971" y="4547065"/>
                <a:ext cx="7454092" cy="502702"/>
              </a:xfrm>
              <a:prstGeom prst="rect">
                <a:avLst/>
              </a:prstGeom>
              <a:ln>
                <a:noFill/>
              </a:ln>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Balancear, en el total de ingresos del sector aeroportuario, la participación de los ingresos no regulados</a:t>
                </a:r>
              </a:p>
            </p:txBody>
          </p:sp>
          <p:pic>
            <p:nvPicPr>
              <p:cNvPr id="40" name="Picture 3"/>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3650487" y="5156149"/>
                <a:ext cx="380393" cy="380392"/>
              </a:xfrm>
              <a:prstGeom prst="rect">
                <a:avLst/>
              </a:prstGeom>
            </p:spPr>
          </p:pic>
          <p:sp>
            <p:nvSpPr>
              <p:cNvPr id="41" name="Rectangle 6"/>
              <p:cNvSpPr/>
              <p:nvPr/>
            </p:nvSpPr>
            <p:spPr>
              <a:xfrm>
                <a:off x="4119048" y="5241547"/>
                <a:ext cx="8175344" cy="297517"/>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Contar con mecanismos efectivos para la protección de los derechos del usuarios</a:t>
                </a:r>
              </a:p>
            </p:txBody>
          </p:sp>
          <p:sp>
            <p:nvSpPr>
              <p:cNvPr id="42" name="Rectangle 12"/>
              <p:cNvSpPr/>
              <p:nvPr/>
            </p:nvSpPr>
            <p:spPr>
              <a:xfrm>
                <a:off x="6306682" y="3435684"/>
                <a:ext cx="5987710" cy="502702"/>
              </a:xfrm>
              <a:prstGeom prst="rect">
                <a:avLst/>
              </a:prstGeom>
            </p:spPr>
            <p:txBody>
              <a:bodyPr wrap="square">
                <a:spAutoFit/>
              </a:bodyPr>
              <a:lstStyle/>
              <a:p>
                <a:pPr algn="just">
                  <a:lnSpc>
                    <a:spcPts val="1600"/>
                  </a:lnSpc>
                  <a:buClr>
                    <a:srgbClr val="CC9900"/>
                  </a:buClr>
                  <a:buSzPct val="200000"/>
                </a:pPr>
                <a:r>
                  <a:rPr lang="es-CO" sz="1600" dirty="0">
                    <a:solidFill>
                      <a:schemeClr val="bg1"/>
                    </a:solidFill>
                    <a:latin typeface="Calibri Light" panose="020F0302020204030204" pitchFamily="34" charset="0"/>
                    <a:cs typeface="Arial" panose="020B0604020202020204" pitchFamily="34" charset="0"/>
                  </a:rPr>
                  <a:t>Promover la aviación general como un segmento complementario de la actividad aérea </a:t>
                </a:r>
              </a:p>
            </p:txBody>
          </p:sp>
          <p:pic>
            <p:nvPicPr>
              <p:cNvPr id="45" name="Picture 16"/>
              <p:cNvPicPr>
                <a:picLocks noChangeAspect="1"/>
              </p:cNvPicPr>
              <p:nvPr/>
            </p:nvPicPr>
            <p:blipFill>
              <a:blip r:embed="rId11" cstate="hqprint">
                <a:biLevel thresh="25000"/>
                <a:extLst>
                  <a:ext uri="{28A0092B-C50C-407E-A947-70E740481C1C}">
                    <a14:useLocalDpi xmlns:a14="http://schemas.microsoft.com/office/drawing/2010/main" val="0"/>
                  </a:ext>
                </a:extLst>
              </a:blip>
              <a:stretch>
                <a:fillRect/>
              </a:stretch>
            </p:blipFill>
            <p:spPr>
              <a:xfrm>
                <a:off x="4433830" y="4584502"/>
                <a:ext cx="396141" cy="396141"/>
              </a:xfrm>
              <a:prstGeom prst="rect">
                <a:avLst/>
              </a:prstGeom>
            </p:spPr>
          </p:pic>
          <p:pic>
            <p:nvPicPr>
              <p:cNvPr id="48" name="Picture 17"/>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5629270" y="3290355"/>
                <a:ext cx="736808" cy="736808"/>
              </a:xfrm>
              <a:prstGeom prst="rect">
                <a:avLst/>
              </a:prstGeom>
            </p:spPr>
          </p:pic>
        </p:grpSp>
      </p:grpSp>
    </p:spTree>
    <p:extLst>
      <p:ext uri="{BB962C8B-B14F-4D97-AF65-F5344CB8AC3E}">
        <p14:creationId xmlns:p14="http://schemas.microsoft.com/office/powerpoint/2010/main" val="9057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16</a:t>
            </a:fld>
            <a:endParaRPr lang="es-ES" dirty="0"/>
          </a:p>
        </p:txBody>
      </p:sp>
      <p:sp>
        <p:nvSpPr>
          <p:cNvPr id="49" name="Rectángulo 48"/>
          <p:cNvSpPr/>
          <p:nvPr/>
        </p:nvSpPr>
        <p:spPr>
          <a:xfrm>
            <a:off x="946455" y="626917"/>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competitividad</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3574918553"/>
              </p:ext>
            </p:extLst>
          </p:nvPr>
        </p:nvGraphicFramePr>
        <p:xfrm>
          <a:off x="849732" y="1406052"/>
          <a:ext cx="10393891" cy="4494959"/>
        </p:xfrm>
        <a:graphic>
          <a:graphicData uri="http://schemas.openxmlformats.org/drawingml/2006/table">
            <a:tbl>
              <a:tblPr>
                <a:tableStyleId>{22838BEF-8BB2-4498-84A7-C5851F593DF1}</a:tableStyleId>
              </a:tblPr>
              <a:tblGrid>
                <a:gridCol w="310710">
                  <a:extLst>
                    <a:ext uri="{9D8B030D-6E8A-4147-A177-3AD203B41FA5}">
                      <a16:colId xmlns:a16="http://schemas.microsoft.com/office/drawing/2014/main" val="3439771975"/>
                    </a:ext>
                  </a:extLst>
                </a:gridCol>
                <a:gridCol w="3231523">
                  <a:extLst>
                    <a:ext uri="{9D8B030D-6E8A-4147-A177-3AD203B41FA5}">
                      <a16:colId xmlns:a16="http://schemas.microsoft.com/office/drawing/2014/main" val="1407129089"/>
                    </a:ext>
                  </a:extLst>
                </a:gridCol>
                <a:gridCol w="3425829">
                  <a:extLst>
                    <a:ext uri="{9D8B030D-6E8A-4147-A177-3AD203B41FA5}">
                      <a16:colId xmlns:a16="http://schemas.microsoft.com/office/drawing/2014/main" val="2408656310"/>
                    </a:ext>
                  </a:extLst>
                </a:gridCol>
                <a:gridCol w="3425829">
                  <a:extLst>
                    <a:ext uri="{9D8B030D-6E8A-4147-A177-3AD203B41FA5}">
                      <a16:colId xmlns:a16="http://schemas.microsoft.com/office/drawing/2014/main" val="3614165702"/>
                    </a:ext>
                  </a:extLst>
                </a:gridCol>
              </a:tblGrid>
              <a:tr h="351584">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462561">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Simplificar y racionalizar el esquema de costos del transporte aéreo asociado a la carga tributaria, parafiscales y de sobretasas, a través del desarrollo de políticas públicas.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100% de los resultados de la Gestión conjunta con el Gobierno nacional para revisar la posibilidad de simplificar y racionalizar el esquema de costos y cobros del transporte aéreo.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Realizar tres (3) Estudios sectoriales que brinden conocimiento al transporte aéreo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483405"/>
                  </a:ext>
                </a:extLst>
              </a:tr>
              <a:tr h="462561">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Contar con mecanismos regulatorios y fórmulas de incentivos al factor de productividad del sector, para facilitar la racionalización de costos frente a cobros por servicios aeroportuarios, en las futuras concesiones aeroportuarias.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100% de las recomendaciones del documento que presenta fórmulas  de incentivos, que incluyan nuevos servicios y/o tarifas aeroportuarias más competitivas.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Adecuar un sistema de clasificación tarifaria del transporte aéreo hacia una equidad en la competitividad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5596199"/>
                  </a:ext>
                </a:extLst>
              </a:tr>
              <a:tr h="462561">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Propiciar alternativas para la distribución de combustible en los aeropuertos, que permitan la toma de decisiones comerciales por parte de los operadores del transporte aéreo, y evitar distorsiones en los precios del combustible de aviación por su carga tributaria y otros factores.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Poner en marcha el 100%  de  los acuerdos alcanzados en las mesas de concertación con el DNP, Ministerio de Transporte, Ministerio de Minas y Energía.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n-ea"/>
                          <a:cs typeface="Arial"/>
                        </a:rPr>
                        <a:t>Promover la actualización del documento CONPES 3163 de 2002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483263"/>
                  </a:ext>
                </a:extLst>
              </a:tr>
            </a:tbl>
          </a:graphicData>
        </a:graphic>
      </p:graphicFrame>
      <p:pic>
        <p:nvPicPr>
          <p:cNvPr id="6" name="Imagen 5"/>
          <p:cNvPicPr>
            <a:picLocks noChangeAspect="1"/>
          </p:cNvPicPr>
          <p:nvPr/>
        </p:nvPicPr>
        <p:blipFill rotWithShape="1">
          <a:blip r:embed="rId2"/>
          <a:srcRect t="8024" b="3804"/>
          <a:stretch/>
        </p:blipFill>
        <p:spPr>
          <a:xfrm>
            <a:off x="296766" y="626917"/>
            <a:ext cx="552966" cy="521257"/>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99046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17</a:t>
            </a:fld>
            <a:endParaRPr lang="es-ES" dirty="0"/>
          </a:p>
        </p:txBody>
      </p:sp>
      <p:sp>
        <p:nvSpPr>
          <p:cNvPr id="49" name="Rectángulo 48"/>
          <p:cNvSpPr/>
          <p:nvPr/>
        </p:nvSpPr>
        <p:spPr>
          <a:xfrm>
            <a:off x="946455" y="661253"/>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competitividad</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3880339021"/>
              </p:ext>
            </p:extLst>
          </p:nvPr>
        </p:nvGraphicFramePr>
        <p:xfrm>
          <a:off x="668326" y="1529183"/>
          <a:ext cx="10393891" cy="3799634"/>
        </p:xfrm>
        <a:graphic>
          <a:graphicData uri="http://schemas.openxmlformats.org/drawingml/2006/table">
            <a:tbl>
              <a:tblPr>
                <a:tableStyleId>{22838BEF-8BB2-4498-84A7-C5851F593DF1}</a:tableStyleId>
              </a:tblPr>
              <a:tblGrid>
                <a:gridCol w="300395">
                  <a:extLst>
                    <a:ext uri="{9D8B030D-6E8A-4147-A177-3AD203B41FA5}">
                      <a16:colId xmlns:a16="http://schemas.microsoft.com/office/drawing/2014/main" val="3439771975"/>
                    </a:ext>
                  </a:extLst>
                </a:gridCol>
                <a:gridCol w="3241838">
                  <a:extLst>
                    <a:ext uri="{9D8B030D-6E8A-4147-A177-3AD203B41FA5}">
                      <a16:colId xmlns:a16="http://schemas.microsoft.com/office/drawing/2014/main" val="1407129089"/>
                    </a:ext>
                  </a:extLst>
                </a:gridCol>
                <a:gridCol w="3425829">
                  <a:extLst>
                    <a:ext uri="{9D8B030D-6E8A-4147-A177-3AD203B41FA5}">
                      <a16:colId xmlns:a16="http://schemas.microsoft.com/office/drawing/2014/main" val="2408656310"/>
                    </a:ext>
                  </a:extLst>
                </a:gridCol>
                <a:gridCol w="3425829">
                  <a:extLst>
                    <a:ext uri="{9D8B030D-6E8A-4147-A177-3AD203B41FA5}">
                      <a16:colId xmlns:a16="http://schemas.microsoft.com/office/drawing/2014/main" val="3614165702"/>
                    </a:ext>
                  </a:extLst>
                </a:gridCol>
              </a:tblGrid>
              <a:tr h="351584">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463599">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Alcanzar un efectivo encadenamiento del sector, facilitando la transformación productiva de los servicios a los pasajeros, servicios financieros, arrendamientos, seguros, mantenimiento y bienes de capital,  logrando la reducción sustancial del costo hora-bloque por equipo en términos reales. </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Aplicar el 20% de las recomendaciones dadas en el documento de análisis sobre la optimización de la reducción sustancial del costo hora-bloque por equipo en términos reales, en los aspectos relacionados con la Aerocivil.</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n-ea"/>
                          <a:cs typeface="Arial"/>
                        </a:rPr>
                        <a:t>Promover la actualización del documento CONPES 3163 de 2002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027002"/>
                  </a:ext>
                </a:extLst>
              </a:tr>
              <a:tr h="463599">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Lograr un mercado competitivo de prestadores de servicio, a través de la simplificación de regulaciones, la eliminación de barreras al crecimiento y la promoción del ingreso de nuevas inversiones en las actividades de la aviación civil.</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Racionalizar el 100% de los trámites y requisitos de la Oficina de Transporte Aéreo</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Publicación y expedición del RAC 5 (antiguo RAC 3)</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718910"/>
                  </a:ext>
                </a:extLst>
              </a:tr>
            </a:tbl>
          </a:graphicData>
        </a:graphic>
      </p:graphicFrame>
      <p:pic>
        <p:nvPicPr>
          <p:cNvPr id="6" name="Imagen 5"/>
          <p:cNvPicPr>
            <a:picLocks noChangeAspect="1"/>
          </p:cNvPicPr>
          <p:nvPr/>
        </p:nvPicPr>
        <p:blipFill rotWithShape="1">
          <a:blip r:embed="rId2"/>
          <a:srcRect t="8024" b="3804"/>
          <a:stretch/>
        </p:blipFill>
        <p:spPr>
          <a:xfrm>
            <a:off x="293113" y="661253"/>
            <a:ext cx="552966" cy="521257"/>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85474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18</a:t>
            </a:fld>
            <a:endParaRPr lang="es-ES" dirty="0"/>
          </a:p>
        </p:txBody>
      </p:sp>
      <p:sp>
        <p:nvSpPr>
          <p:cNvPr id="49" name="Rectángulo 48"/>
          <p:cNvSpPr/>
          <p:nvPr/>
        </p:nvSpPr>
        <p:spPr>
          <a:xfrm>
            <a:off x="946455" y="405968"/>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competitividad</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3498385270"/>
              </p:ext>
            </p:extLst>
          </p:nvPr>
        </p:nvGraphicFramePr>
        <p:xfrm>
          <a:off x="447695" y="1241510"/>
          <a:ext cx="11291405" cy="4961684"/>
        </p:xfrm>
        <a:graphic>
          <a:graphicData uri="http://schemas.openxmlformats.org/drawingml/2006/table">
            <a:tbl>
              <a:tblPr>
                <a:tableStyleId>{22838BEF-8BB2-4498-84A7-C5851F593DF1}</a:tableStyleId>
              </a:tblPr>
              <a:tblGrid>
                <a:gridCol w="374195">
                  <a:extLst>
                    <a:ext uri="{9D8B030D-6E8A-4147-A177-3AD203B41FA5}">
                      <a16:colId xmlns:a16="http://schemas.microsoft.com/office/drawing/2014/main" val="3439771975"/>
                    </a:ext>
                  </a:extLst>
                </a:gridCol>
                <a:gridCol w="3490353">
                  <a:extLst>
                    <a:ext uri="{9D8B030D-6E8A-4147-A177-3AD203B41FA5}">
                      <a16:colId xmlns:a16="http://schemas.microsoft.com/office/drawing/2014/main" val="2606007717"/>
                    </a:ext>
                  </a:extLst>
                </a:gridCol>
                <a:gridCol w="4155540">
                  <a:extLst>
                    <a:ext uri="{9D8B030D-6E8A-4147-A177-3AD203B41FA5}">
                      <a16:colId xmlns:a16="http://schemas.microsoft.com/office/drawing/2014/main" val="2408656310"/>
                    </a:ext>
                  </a:extLst>
                </a:gridCol>
                <a:gridCol w="3271317">
                  <a:extLst>
                    <a:ext uri="{9D8B030D-6E8A-4147-A177-3AD203B41FA5}">
                      <a16:colId xmlns:a16="http://schemas.microsoft.com/office/drawing/2014/main" val="3166949261"/>
                    </a:ext>
                  </a:extLst>
                </a:gridCol>
              </a:tblGrid>
              <a:tr h="351584">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299870">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Contar con mecanismos efectivos para la protección de los derechos de los usuarios, frente a los servicios ofrecidos en el transporte aéreo, para mejorar la calidad y satisfacción de éstos.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y renovar en el 100% el Sistema de Información de atención al usuario.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Capacitar y generar acompañamiento a los operadores aéreos ya  los funcionarios del grupo de atención al usuario en los diferentes aeropuertos del País, para el debido cumplimiento de la normatividad vigente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386846"/>
                  </a:ext>
                </a:extLst>
              </a:tr>
              <a:tr h="319215">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Balancear, en el total de ingresos del sector aeroportuario, la participación de los ingresos no regulados, para racionalizar los cobros asociados a las tarifas reguladas para el transporte de pasajeros, equilibrado frente a las necesidades de carga.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Poner en marcha el 100%  de las recomendaciones del Estudio de aeropuertos no concesionados, para elevar el ingreso no regulado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estudio  y socializar el sistema de información comercial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080519"/>
                  </a:ext>
                </a:extLst>
              </a:tr>
              <a:tr h="291052">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Promover la aviación general como un segmento complementario de la actividad aérea, facilitando el acceso a las infraestructuras especiales, para potencializar este tipo de servicio.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Adecuar seis (6) Aeródromos para la aviación General atendiendo sus necesidades particulares. (línea base año 2019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Estructurar el Plan estratégico de Aviación General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24700"/>
                  </a:ext>
                </a:extLst>
              </a:tr>
              <a:tr h="291052">
                <a:tc>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9469097"/>
                  </a:ext>
                </a:extLst>
              </a:tr>
            </a:tbl>
          </a:graphicData>
        </a:graphic>
      </p:graphicFrame>
      <p:pic>
        <p:nvPicPr>
          <p:cNvPr id="6" name="Imagen 5"/>
          <p:cNvPicPr>
            <a:picLocks noChangeAspect="1"/>
          </p:cNvPicPr>
          <p:nvPr/>
        </p:nvPicPr>
        <p:blipFill rotWithShape="1">
          <a:blip r:embed="rId2"/>
          <a:srcRect t="8024" b="3804"/>
          <a:stretch/>
        </p:blipFill>
        <p:spPr>
          <a:xfrm>
            <a:off x="290993" y="339129"/>
            <a:ext cx="552966" cy="521257"/>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54444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Google Shape;201;p26"/>
          <p:cNvSpPr txBox="1">
            <a:spLocks/>
          </p:cNvSpPr>
          <p:nvPr/>
        </p:nvSpPr>
        <p:spPr>
          <a:xfrm>
            <a:off x="2716040" y="524775"/>
            <a:ext cx="9475959" cy="2091676"/>
          </a:xfrm>
          <a:prstGeom prst="rect">
            <a:avLst/>
          </a:prstGeom>
          <a:solidFill>
            <a:srgbClr val="FFFFFE">
              <a:alpha val="69000"/>
            </a:srgbClr>
          </a:solidFill>
          <a:ln>
            <a:noFill/>
          </a:ln>
        </p:spPr>
        <p:txBody>
          <a:bodyPr spcFirstLastPara="1" vert="horz" wrap="square" lIns="77147" tIns="38559" rIns="77147" bIns="38559" rtlCol="0" anchor="t"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78594" indent="0">
              <a:buSzPct val="150000"/>
              <a:buNone/>
            </a:pPr>
            <a:r>
              <a:rPr lang="es-CO" sz="4050" dirty="0">
                <a:solidFill>
                  <a:srgbClr val="003B6D"/>
                </a:solidFill>
                <a:latin typeface="Calibri Light" panose="020F0302020204030204" pitchFamily="34" charset="0"/>
                <a:cs typeface="Arial"/>
              </a:rPr>
              <a:t>Las decisiones de hoy visionando la infraestructura del mañana en un sistema nacional del espacio aéreo eficiente</a:t>
            </a:r>
            <a:endParaRPr lang="es-CO" sz="3713" dirty="0">
              <a:latin typeface="+mj-lt"/>
            </a:endParaRPr>
          </a:p>
        </p:txBody>
      </p:sp>
    </p:spTree>
    <p:extLst>
      <p:ext uri="{BB962C8B-B14F-4D97-AF65-F5344CB8AC3E}">
        <p14:creationId xmlns:p14="http://schemas.microsoft.com/office/powerpoint/2010/main" val="238315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ángulo 52"/>
          <p:cNvSpPr/>
          <p:nvPr/>
        </p:nvSpPr>
        <p:spPr>
          <a:xfrm>
            <a:off x="9583720" y="3542784"/>
            <a:ext cx="1828629" cy="235253"/>
          </a:xfrm>
          <a:prstGeom prst="rect">
            <a:avLst/>
          </a:prstGeom>
          <a:solidFill>
            <a:srgbClr val="6699FF">
              <a:alpha val="30980"/>
            </a:srgbClr>
          </a:solidFill>
          <a:effectLst/>
        </p:spPr>
        <p:txBody>
          <a:bodyPr vert="horz" lIns="137160" tIns="68580" rIns="137160" bIns="68580" rtlCol="0" anchor="ctr">
            <a:normAutofit fontScale="40000" lnSpcReduction="20000"/>
          </a:bodyPr>
          <a:lstStyle/>
          <a:p>
            <a:pPr algn="just">
              <a:lnSpc>
                <a:spcPct val="90000"/>
              </a:lnSpc>
              <a:spcBef>
                <a:spcPct val="0"/>
              </a:spcBef>
            </a:pPr>
            <a:endParaRPr lang="es-CO" dirty="0">
              <a:solidFill>
                <a:schemeClr val="bg1"/>
              </a:solidFill>
              <a:latin typeface="Calibri Light" panose="020F0302020204030204" pitchFamily="34" charset="0"/>
              <a:ea typeface="+mj-ea"/>
              <a:cs typeface="Arial" panose="020B0604020202020204" pitchFamily="34" charset="0"/>
            </a:endParaRPr>
          </a:p>
        </p:txBody>
      </p:sp>
      <p:sp>
        <p:nvSpPr>
          <p:cNvPr id="52" name="Rectángulo 51"/>
          <p:cNvSpPr/>
          <p:nvPr/>
        </p:nvSpPr>
        <p:spPr>
          <a:xfrm>
            <a:off x="9493805" y="1162205"/>
            <a:ext cx="2383456" cy="5274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519" dirty="0"/>
          </a:p>
        </p:txBody>
      </p:sp>
      <p:sp>
        <p:nvSpPr>
          <p:cNvPr id="9" name="Título 1"/>
          <p:cNvSpPr>
            <a:spLocks noGrp="1"/>
          </p:cNvSpPr>
          <p:nvPr>
            <p:ph type="title"/>
          </p:nvPr>
        </p:nvSpPr>
        <p:spPr>
          <a:xfrm>
            <a:off x="328855" y="243624"/>
            <a:ext cx="7365727" cy="931623"/>
          </a:xfrm>
          <a:solidFill>
            <a:schemeClr val="bg1"/>
          </a:solidFill>
        </p:spPr>
        <p:txBody>
          <a:bodyPr vert="horz" lIns="77153" tIns="38576" rIns="77153" bIns="38576" rtlCol="0" anchor="ctr">
            <a:normAutofit/>
          </a:bodyPr>
          <a:lstStyle/>
          <a:p>
            <a:r>
              <a:rPr lang="es-CO" sz="2800" dirty="0">
                <a:solidFill>
                  <a:srgbClr val="003B6D"/>
                </a:solidFill>
                <a:latin typeface="Calibri Light" panose="020F0302020204030204" pitchFamily="34" charset="0"/>
              </a:rPr>
              <a:t>Plan Estratégico Aeronáutico 2030</a:t>
            </a:r>
          </a:p>
        </p:txBody>
      </p:sp>
      <p:grpSp>
        <p:nvGrpSpPr>
          <p:cNvPr id="15" name="Grupo 14"/>
          <p:cNvGrpSpPr/>
          <p:nvPr/>
        </p:nvGrpSpPr>
        <p:grpSpPr>
          <a:xfrm>
            <a:off x="705534" y="2614419"/>
            <a:ext cx="7876565" cy="1245322"/>
            <a:chOff x="2892389" y="3042544"/>
            <a:chExt cx="9335188" cy="1475937"/>
          </a:xfrm>
        </p:grpSpPr>
        <p:cxnSp>
          <p:nvCxnSpPr>
            <p:cNvPr id="16" name="Conector recto 15"/>
            <p:cNvCxnSpPr/>
            <p:nvPr/>
          </p:nvCxnSpPr>
          <p:spPr>
            <a:xfrm>
              <a:off x="4194052" y="3721807"/>
              <a:ext cx="6611973" cy="0"/>
            </a:xfrm>
            <a:prstGeom prst="line">
              <a:avLst/>
            </a:prstGeom>
            <a:ln>
              <a:solidFill>
                <a:srgbClr val="0C1C57"/>
              </a:solidFill>
            </a:ln>
          </p:spPr>
          <p:style>
            <a:lnRef idx="1">
              <a:schemeClr val="accent1"/>
            </a:lnRef>
            <a:fillRef idx="0">
              <a:schemeClr val="accent1"/>
            </a:fillRef>
            <a:effectRef idx="0">
              <a:schemeClr val="accent1"/>
            </a:effectRef>
            <a:fontRef idx="minor">
              <a:schemeClr val="tx1"/>
            </a:fontRef>
          </p:style>
        </p:cxnSp>
        <p:pic>
          <p:nvPicPr>
            <p:cNvPr id="17" name="Imagen 16"/>
            <p:cNvPicPr>
              <a:picLocks noChangeAspect="1"/>
            </p:cNvPicPr>
            <p:nvPr/>
          </p:nvPicPr>
          <p:blipFill rotWithShape="1">
            <a:blip r:embed="rId2"/>
            <a:srcRect l="1" r="3081"/>
            <a:stretch/>
          </p:blipFill>
          <p:spPr>
            <a:xfrm>
              <a:off x="3900977" y="3422312"/>
              <a:ext cx="568096" cy="563188"/>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18" name="Rectángulo 17"/>
            <p:cNvSpPr/>
            <p:nvPr/>
          </p:nvSpPr>
          <p:spPr>
            <a:xfrm>
              <a:off x="2892389" y="3071209"/>
              <a:ext cx="2603326" cy="325806"/>
            </a:xfrm>
            <a:prstGeom prst="rect">
              <a:avLst/>
            </a:prstGeom>
            <a:noFill/>
            <a:ln w="19050" cap="flat" cmpd="sng" algn="ctr">
              <a:noFill/>
              <a:prstDash val="solid"/>
              <a:miter lim="800000"/>
            </a:ln>
            <a:effectLst/>
          </p:spPr>
          <p:txBody>
            <a:bodyPr rtlCol="0" anchor="ctr"/>
            <a:lstStyle/>
            <a:p>
              <a:pPr algn="ctr" defTabSz="771525">
                <a:defRPr/>
              </a:pPr>
              <a:r>
                <a:rPr lang="es-CO" sz="1350" dirty="0">
                  <a:solidFill>
                    <a:srgbClr val="00B050"/>
                  </a:solidFill>
                  <a:latin typeface="Calibri Light" panose="020F0302020204030204" pitchFamily="34" charset="0"/>
                  <a:ea typeface="+mj-ea"/>
                  <a:cs typeface="Arial" panose="020B0604020202020204" pitchFamily="34" charset="0"/>
                </a:rPr>
                <a:t>Institucionalidad</a:t>
              </a:r>
            </a:p>
          </p:txBody>
        </p:sp>
        <p:pic>
          <p:nvPicPr>
            <p:cNvPr id="19" name="Imagen 18"/>
            <p:cNvPicPr>
              <a:picLocks noChangeAspect="1"/>
            </p:cNvPicPr>
            <p:nvPr/>
          </p:nvPicPr>
          <p:blipFill rotWithShape="1">
            <a:blip r:embed="rId3">
              <a:duotone>
                <a:srgbClr val="4472C4">
                  <a:shade val="45000"/>
                  <a:satMod val="135000"/>
                </a:srgbClr>
                <a:prstClr val="white"/>
              </a:duotone>
            </a:blip>
            <a:srcRect l="5021" t="4339" r="1787" b="7679"/>
            <a:stretch/>
          </p:blipFill>
          <p:spPr>
            <a:xfrm>
              <a:off x="5098188" y="3453604"/>
              <a:ext cx="546245" cy="49865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20" name="Rectángulo 19"/>
            <p:cNvSpPr/>
            <p:nvPr/>
          </p:nvSpPr>
          <p:spPr>
            <a:xfrm>
              <a:off x="4293762" y="3999670"/>
              <a:ext cx="2221523" cy="325806"/>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Conectividad</a:t>
              </a:r>
            </a:p>
          </p:txBody>
        </p:sp>
        <p:pic>
          <p:nvPicPr>
            <p:cNvPr id="21" name="Imagen 20"/>
            <p:cNvPicPr>
              <a:picLocks noChangeAspect="1"/>
            </p:cNvPicPr>
            <p:nvPr/>
          </p:nvPicPr>
          <p:blipFill>
            <a:blip r:embed="rId4"/>
            <a:stretch>
              <a:fillRect/>
            </a:stretch>
          </p:blipFill>
          <p:spPr>
            <a:xfrm>
              <a:off x="6273549" y="3469601"/>
              <a:ext cx="493297" cy="527385"/>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22" name="Rectángulo 21"/>
            <p:cNvSpPr/>
            <p:nvPr/>
          </p:nvSpPr>
          <p:spPr>
            <a:xfrm>
              <a:off x="5291912" y="3087978"/>
              <a:ext cx="2419788" cy="325806"/>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Competitividad</a:t>
              </a:r>
            </a:p>
          </p:txBody>
        </p:sp>
        <p:pic>
          <p:nvPicPr>
            <p:cNvPr id="23" name="Imagen 22"/>
            <p:cNvPicPr>
              <a:picLocks noChangeAspect="1"/>
            </p:cNvPicPr>
            <p:nvPr/>
          </p:nvPicPr>
          <p:blipFill rotWithShape="1">
            <a:blip r:embed="rId5">
              <a:duotone>
                <a:srgbClr val="4472C4">
                  <a:shade val="45000"/>
                  <a:satMod val="135000"/>
                </a:srgbClr>
                <a:prstClr val="white"/>
              </a:duotone>
            </a:blip>
            <a:srcRect l="17429" r="20160"/>
            <a:stretch/>
          </p:blipFill>
          <p:spPr>
            <a:xfrm>
              <a:off x="7392962" y="3453604"/>
              <a:ext cx="318738" cy="603416"/>
            </a:xfrm>
            <a:prstGeom prst="rect">
              <a:avLst/>
            </a:prstGeom>
          </p:spPr>
        </p:pic>
        <p:sp>
          <p:nvSpPr>
            <p:cNvPr id="24" name="Rectángulo 23"/>
            <p:cNvSpPr/>
            <p:nvPr/>
          </p:nvSpPr>
          <p:spPr>
            <a:xfrm>
              <a:off x="6515722" y="4192676"/>
              <a:ext cx="2203926" cy="325805"/>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Infraestructura y Sostenibilidad Ambiental</a:t>
              </a:r>
            </a:p>
          </p:txBody>
        </p:sp>
        <p:pic>
          <p:nvPicPr>
            <p:cNvPr id="25" name="Imagen 24"/>
            <p:cNvPicPr>
              <a:picLocks noChangeAspect="1"/>
            </p:cNvPicPr>
            <p:nvPr/>
          </p:nvPicPr>
          <p:blipFill>
            <a:blip r:embed="rId6"/>
            <a:stretch>
              <a:fillRect/>
            </a:stretch>
          </p:blipFill>
          <p:spPr>
            <a:xfrm>
              <a:off x="8340816" y="3496423"/>
              <a:ext cx="528521" cy="48846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26" name="Rectángulo 25"/>
            <p:cNvSpPr/>
            <p:nvPr/>
          </p:nvSpPr>
          <p:spPr>
            <a:xfrm>
              <a:off x="7500038" y="3042544"/>
              <a:ext cx="2361350" cy="351205"/>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Industria Aeronáutica y Cadena de Suministro </a:t>
              </a:r>
            </a:p>
          </p:txBody>
        </p:sp>
        <p:pic>
          <p:nvPicPr>
            <p:cNvPr id="27" name="Imagen 26"/>
            <p:cNvPicPr>
              <a:picLocks noChangeAspect="1"/>
            </p:cNvPicPr>
            <p:nvPr/>
          </p:nvPicPr>
          <p:blipFill rotWithShape="1">
            <a:blip r:embed="rId7"/>
            <a:srcRect t="17902" r="5206"/>
            <a:stretch/>
          </p:blipFill>
          <p:spPr>
            <a:xfrm>
              <a:off x="10780476" y="3551228"/>
              <a:ext cx="439043" cy="401035"/>
            </a:xfrm>
            <a:prstGeom prst="rect">
              <a:avLst/>
            </a:prstGeom>
          </p:spPr>
        </p:pic>
        <p:sp>
          <p:nvSpPr>
            <p:cNvPr id="28" name="Rectángulo 27"/>
            <p:cNvSpPr/>
            <p:nvPr/>
          </p:nvSpPr>
          <p:spPr>
            <a:xfrm>
              <a:off x="9893883" y="3071209"/>
              <a:ext cx="2333694" cy="325806"/>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Desarrollo del Talento Humano en el Sector </a:t>
              </a:r>
            </a:p>
          </p:txBody>
        </p:sp>
        <p:pic>
          <p:nvPicPr>
            <p:cNvPr id="29" name="Imagen 28"/>
            <p:cNvPicPr>
              <a:picLocks noChangeAspect="1"/>
            </p:cNvPicPr>
            <p:nvPr/>
          </p:nvPicPr>
          <p:blipFill rotWithShape="1">
            <a:blip r:embed="rId8"/>
            <a:srcRect b="5075"/>
            <a:stretch/>
          </p:blipFill>
          <p:spPr>
            <a:xfrm>
              <a:off x="9651849" y="3479298"/>
              <a:ext cx="484068" cy="485018"/>
            </a:xfrm>
            <a:prstGeom prst="rect">
              <a:avLst/>
            </a:prstGeom>
          </p:spPr>
        </p:pic>
        <p:sp>
          <p:nvSpPr>
            <p:cNvPr id="30" name="Rectángulo 29"/>
            <p:cNvSpPr/>
            <p:nvPr/>
          </p:nvSpPr>
          <p:spPr>
            <a:xfrm>
              <a:off x="8869337" y="4185293"/>
              <a:ext cx="2067466" cy="325806"/>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Seguridad Operacional y de la Aviación Civil</a:t>
              </a:r>
            </a:p>
          </p:txBody>
        </p:sp>
      </p:grpSp>
      <p:grpSp>
        <p:nvGrpSpPr>
          <p:cNvPr id="31" name="Grupo 30"/>
          <p:cNvGrpSpPr/>
          <p:nvPr/>
        </p:nvGrpSpPr>
        <p:grpSpPr>
          <a:xfrm>
            <a:off x="1777617" y="4812393"/>
            <a:ext cx="5714363" cy="799719"/>
            <a:chOff x="3870291" y="4937887"/>
            <a:chExt cx="7625671" cy="1067205"/>
          </a:xfrm>
        </p:grpSpPr>
        <p:grpSp>
          <p:nvGrpSpPr>
            <p:cNvPr id="32" name="Grupo 31"/>
            <p:cNvGrpSpPr/>
            <p:nvPr/>
          </p:nvGrpSpPr>
          <p:grpSpPr>
            <a:xfrm>
              <a:off x="3870291" y="4945500"/>
              <a:ext cx="2691762" cy="1059592"/>
              <a:chOff x="3363982" y="4945501"/>
              <a:chExt cx="2691762" cy="1059592"/>
            </a:xfrm>
          </p:grpSpPr>
          <p:pic>
            <p:nvPicPr>
              <p:cNvPr id="35" name="Picture 18"/>
              <p:cNvPicPr>
                <a:picLocks noChangeAspect="1"/>
              </p:cNvPicPr>
              <p:nvPr/>
            </p:nvPicPr>
            <p:blipFill>
              <a:blip r:embed="rId9"/>
              <a:stretch>
                <a:fillRect/>
              </a:stretch>
            </p:blipFill>
            <p:spPr>
              <a:xfrm>
                <a:off x="3363982" y="4945501"/>
                <a:ext cx="2691762" cy="1059592"/>
              </a:xfrm>
              <a:prstGeom prst="rect">
                <a:avLst/>
              </a:prstGeom>
            </p:spPr>
          </p:pic>
          <p:sp>
            <p:nvSpPr>
              <p:cNvPr id="36" name="Rectangle 20"/>
              <p:cNvSpPr/>
              <p:nvPr/>
            </p:nvSpPr>
            <p:spPr>
              <a:xfrm>
                <a:off x="3817325" y="5244416"/>
                <a:ext cx="295421" cy="165361"/>
              </a:xfrm>
              <a:prstGeom prst="rect">
                <a:avLst/>
              </a:prstGeom>
              <a:solidFill>
                <a:srgbClr val="069169">
                  <a:alpha val="34902"/>
                </a:srgbClr>
              </a:solidFill>
              <a:ln w="28575">
                <a:solidFill>
                  <a:srgbClr val="06916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519" dirty="0"/>
              </a:p>
            </p:txBody>
          </p:sp>
        </p:grpSp>
        <p:pic>
          <p:nvPicPr>
            <p:cNvPr id="33" name="Imagen 32"/>
            <p:cNvPicPr>
              <a:picLocks noChangeAspect="1"/>
            </p:cNvPicPr>
            <p:nvPr/>
          </p:nvPicPr>
          <p:blipFill>
            <a:blip r:embed="rId10"/>
            <a:stretch>
              <a:fillRect/>
            </a:stretch>
          </p:blipFill>
          <p:spPr>
            <a:xfrm>
              <a:off x="6655723" y="4937887"/>
              <a:ext cx="2590436" cy="1028932"/>
            </a:xfrm>
            <a:prstGeom prst="rect">
              <a:avLst/>
            </a:prstGeom>
          </p:spPr>
        </p:pic>
        <p:pic>
          <p:nvPicPr>
            <p:cNvPr id="34" name="Imagen 33"/>
            <p:cNvPicPr>
              <a:picLocks noChangeAspect="1"/>
            </p:cNvPicPr>
            <p:nvPr/>
          </p:nvPicPr>
          <p:blipFill>
            <a:blip r:embed="rId11"/>
            <a:stretch>
              <a:fillRect/>
            </a:stretch>
          </p:blipFill>
          <p:spPr>
            <a:xfrm>
              <a:off x="9339829" y="4937887"/>
              <a:ext cx="2156133" cy="1028932"/>
            </a:xfrm>
            <a:prstGeom prst="rect">
              <a:avLst/>
            </a:prstGeom>
          </p:spPr>
        </p:pic>
      </p:grpSp>
      <p:sp>
        <p:nvSpPr>
          <p:cNvPr id="37" name="Flecha: hacia abajo 36"/>
          <p:cNvSpPr/>
          <p:nvPr/>
        </p:nvSpPr>
        <p:spPr>
          <a:xfrm>
            <a:off x="4274769" y="4112363"/>
            <a:ext cx="484031" cy="310665"/>
          </a:xfrm>
          <a:prstGeom prst="downArrow">
            <a:avLst>
              <a:gd name="adj1" fmla="val 10903"/>
              <a:gd name="adj2" fmla="val 50000"/>
            </a:avLst>
          </a:prstGeom>
          <a:solidFill>
            <a:srgbClr val="122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latin typeface="Arial" panose="020B0604020202020204" pitchFamily="34" charset="0"/>
              <a:cs typeface="Arial" panose="020B0604020202020204" pitchFamily="34" charset="0"/>
            </a:endParaRPr>
          </a:p>
        </p:txBody>
      </p:sp>
      <p:sp>
        <p:nvSpPr>
          <p:cNvPr id="38" name="Rectángulo 37"/>
          <p:cNvSpPr/>
          <p:nvPr/>
        </p:nvSpPr>
        <p:spPr>
          <a:xfrm>
            <a:off x="2787874" y="4480261"/>
            <a:ext cx="3629658" cy="274898"/>
          </a:xfrm>
          <a:prstGeom prst="rect">
            <a:avLst/>
          </a:prstGeom>
          <a:noFill/>
          <a:ln w="19050" cap="flat" cmpd="sng" algn="ctr">
            <a:noFill/>
            <a:prstDash val="solid"/>
            <a:miter lim="800000"/>
          </a:ln>
          <a:effectLst/>
        </p:spPr>
        <p:txBody>
          <a:bodyPr rtlCol="0" anchor="ctr"/>
          <a:lstStyle/>
          <a:p>
            <a:pPr algn="ctr"/>
            <a:r>
              <a:rPr lang="es-CO" sz="1350" b="1" dirty="0">
                <a:solidFill>
                  <a:srgbClr val="00B050"/>
                </a:solidFill>
                <a:latin typeface="Calibri Light" panose="020F0302020204030204" pitchFamily="34" charset="0"/>
                <a:ea typeface="+mj-ea"/>
                <a:cs typeface="Arial" panose="020B0604020202020204" pitchFamily="34" charset="0"/>
              </a:rPr>
              <a:t>Plan Nacional de Desarrollo 2018 - 2022</a:t>
            </a:r>
          </a:p>
        </p:txBody>
      </p:sp>
      <p:sp>
        <p:nvSpPr>
          <p:cNvPr id="39" name="Cruz 38"/>
          <p:cNvSpPr/>
          <p:nvPr/>
        </p:nvSpPr>
        <p:spPr>
          <a:xfrm>
            <a:off x="8057171" y="3026175"/>
            <a:ext cx="340915" cy="355820"/>
          </a:xfrm>
          <a:prstGeom prst="plus">
            <a:avLst>
              <a:gd name="adj" fmla="val 35389"/>
            </a:avLst>
          </a:prstGeom>
          <a:solidFill>
            <a:srgbClr val="244F9D"/>
          </a:solidFill>
          <a:ln>
            <a:solidFill>
              <a:srgbClr val="355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dirty="0">
              <a:latin typeface="Calibri Light" panose="020F0302020204030204" pitchFamily="34" charset="0"/>
            </a:endParaRPr>
          </a:p>
        </p:txBody>
      </p:sp>
      <p:pic>
        <p:nvPicPr>
          <p:cNvPr id="40" name="Imagen 39" descr="http://intranet.aerocivil.gov.co/Imagen%20Institucional/LOGO%20AERONAUTICA%20CIVIL%20PLANO.png"/>
          <p:cNvPicPr/>
          <p:nvPr/>
        </p:nvPicPr>
        <p:blipFill rotWithShape="1">
          <a:blip r:embed="rId12" cstate="hqprint">
            <a:extLst>
              <a:ext uri="{28A0092B-C50C-407E-A947-70E740481C1C}">
                <a14:useLocalDpi xmlns:a14="http://schemas.microsoft.com/office/drawing/2010/main" val="0"/>
              </a:ext>
            </a:extLst>
          </a:blip>
          <a:srcRect l="23238" r="21893" b="27230"/>
          <a:stretch/>
        </p:blipFill>
        <p:spPr bwMode="auto">
          <a:xfrm>
            <a:off x="8582099" y="3026175"/>
            <a:ext cx="482931" cy="444208"/>
          </a:xfrm>
          <a:prstGeom prst="rect">
            <a:avLst/>
          </a:prstGeom>
          <a:noFill/>
          <a:ln>
            <a:noFill/>
          </a:ln>
        </p:spPr>
      </p:pic>
      <p:sp>
        <p:nvSpPr>
          <p:cNvPr id="41" name="Rectángulo 40"/>
          <p:cNvSpPr/>
          <p:nvPr/>
        </p:nvSpPr>
        <p:spPr>
          <a:xfrm>
            <a:off x="9527474" y="3304158"/>
            <a:ext cx="2466971" cy="298761"/>
          </a:xfrm>
          <a:prstGeom prst="rect">
            <a:avLst/>
          </a:prstGeom>
          <a:noFill/>
          <a:ln w="19050" cap="flat" cmpd="sng" algn="ctr">
            <a:noFill/>
            <a:prstDash val="solid"/>
            <a:miter lim="800000"/>
          </a:ln>
          <a:effectLst/>
        </p:spPr>
        <p:txBody>
          <a:bodyPr rtlCol="0" anchor="ctr"/>
          <a:lstStyle/>
          <a:p>
            <a:pPr marL="97334" indent="-97334">
              <a:buFont typeface="Arial" panose="020B0604020202020204" pitchFamily="34" charset="0"/>
              <a:buChar char="•"/>
            </a:pPr>
            <a:r>
              <a:rPr lang="es-CO" sz="1350" dirty="0">
                <a:solidFill>
                  <a:srgbClr val="00B050"/>
                </a:solidFill>
                <a:latin typeface="Calibri Light" panose="020F0302020204030204" pitchFamily="34" charset="0"/>
                <a:ea typeface="+mj-ea"/>
                <a:cs typeface="Arial" panose="020B0604020202020204" pitchFamily="34" charset="0"/>
              </a:rPr>
              <a:t>Plan Estratégico Institucional 2018 – 2022</a:t>
            </a:r>
          </a:p>
          <a:p>
            <a:pPr marL="97334" indent="-97334">
              <a:buFont typeface="Arial" panose="020B0604020202020204" pitchFamily="34" charset="0"/>
              <a:buChar char="•"/>
            </a:pPr>
            <a:r>
              <a:rPr lang="es-CO" sz="1350" b="1" dirty="0">
                <a:solidFill>
                  <a:srgbClr val="00B050"/>
                </a:solidFill>
                <a:latin typeface="Calibri Light" panose="020F0302020204030204" pitchFamily="34" charset="0"/>
                <a:ea typeface="+mj-ea"/>
                <a:cs typeface="Arial" panose="020B0604020202020204" pitchFamily="34" charset="0"/>
              </a:rPr>
              <a:t>Plan de Acción 2020</a:t>
            </a:r>
          </a:p>
        </p:txBody>
      </p:sp>
      <p:sp>
        <p:nvSpPr>
          <p:cNvPr id="43" name="Rectángulo 42"/>
          <p:cNvSpPr/>
          <p:nvPr/>
        </p:nvSpPr>
        <p:spPr>
          <a:xfrm>
            <a:off x="7839038" y="3645501"/>
            <a:ext cx="1969054" cy="274899"/>
          </a:xfrm>
          <a:prstGeom prst="rect">
            <a:avLst/>
          </a:prstGeom>
          <a:noFill/>
          <a:ln w="19050" cap="flat" cmpd="sng" algn="ctr">
            <a:noFill/>
            <a:prstDash val="solid"/>
            <a:miter lim="800000"/>
          </a:ln>
          <a:effectLst/>
        </p:spPr>
        <p:txBody>
          <a:bodyPr rtlCol="0" anchor="ctr"/>
          <a:lstStyle/>
          <a:p>
            <a:pPr algn="ctr"/>
            <a:r>
              <a:rPr lang="es-CO" sz="1350" dirty="0">
                <a:solidFill>
                  <a:srgbClr val="00B050"/>
                </a:solidFill>
                <a:latin typeface="Calibri Light" panose="020F0302020204030204" pitchFamily="34" charset="0"/>
                <a:ea typeface="+mj-ea"/>
                <a:cs typeface="Arial" panose="020B0604020202020204" pitchFamily="34" charset="0"/>
              </a:rPr>
              <a:t>Transformación institucional a la modernidad</a:t>
            </a:r>
          </a:p>
        </p:txBody>
      </p:sp>
      <p:sp>
        <p:nvSpPr>
          <p:cNvPr id="2" name="Cerrar corchete 1"/>
          <p:cNvSpPr/>
          <p:nvPr/>
        </p:nvSpPr>
        <p:spPr>
          <a:xfrm rot="5400000">
            <a:off x="4502305" y="551087"/>
            <a:ext cx="181867" cy="6912543"/>
          </a:xfrm>
          <a:prstGeom prst="rightBracket">
            <a:avLst/>
          </a:prstGeom>
          <a:ln>
            <a:solidFill>
              <a:srgbClr val="0100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13" dirty="0"/>
          </a:p>
        </p:txBody>
      </p:sp>
      <p:sp>
        <p:nvSpPr>
          <p:cNvPr id="44" name="Cerrar corchete 43"/>
          <p:cNvSpPr/>
          <p:nvPr/>
        </p:nvSpPr>
        <p:spPr>
          <a:xfrm>
            <a:off x="9399732" y="2671755"/>
            <a:ext cx="96657" cy="1440608"/>
          </a:xfrm>
          <a:prstGeom prst="rightBracket">
            <a:avLst/>
          </a:prstGeom>
          <a:ln>
            <a:solidFill>
              <a:srgbClr val="0100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013" dirty="0"/>
          </a:p>
        </p:txBody>
      </p:sp>
      <p:sp>
        <p:nvSpPr>
          <p:cNvPr id="42" name="Marcador de fecha 1"/>
          <p:cNvSpPr>
            <a:spLocks noGrp="1"/>
          </p:cNvSpPr>
          <p:nvPr>
            <p:ph type="dt" sz="half" idx="10"/>
          </p:nvPr>
        </p:nvSpPr>
        <p:spPr>
          <a:xfrm>
            <a:off x="609601" y="6526575"/>
            <a:ext cx="1355705" cy="250527"/>
          </a:xfrm>
        </p:spPr>
        <p:txBody>
          <a:bodyPr/>
          <a:lstStyle/>
          <a:p>
            <a:fld id="{C28BC24F-8CBB-494F-9A21-7BED0805888B}" type="datetime1">
              <a:rPr lang="es-AR" smtClean="0"/>
              <a:t>10/2/2020</a:t>
            </a:fld>
            <a:endParaRPr lang="es-ES" dirty="0"/>
          </a:p>
        </p:txBody>
      </p:sp>
      <p:sp>
        <p:nvSpPr>
          <p:cNvPr id="45" name="Marcador de pie de página 2"/>
          <p:cNvSpPr>
            <a:spLocks noGrp="1"/>
          </p:cNvSpPr>
          <p:nvPr>
            <p:ph type="ftr" sz="quarter" idx="11"/>
          </p:nvPr>
        </p:nvSpPr>
        <p:spPr>
          <a:xfrm>
            <a:off x="2385560" y="6526575"/>
            <a:ext cx="7539849" cy="250527"/>
          </a:xfrm>
        </p:spPr>
        <p:txBody>
          <a:bodyPr/>
          <a:lstStyle/>
          <a:p>
            <a:r>
              <a:rPr lang="es-ES" dirty="0"/>
              <a:t>www.aerocivil.gov.co</a:t>
            </a:r>
          </a:p>
        </p:txBody>
      </p:sp>
      <p:sp>
        <p:nvSpPr>
          <p:cNvPr id="46" name="Marcador de número de diapositiva 3"/>
          <p:cNvSpPr>
            <a:spLocks noGrp="1"/>
          </p:cNvSpPr>
          <p:nvPr>
            <p:ph type="sldNum" sz="quarter" idx="12"/>
          </p:nvPr>
        </p:nvSpPr>
        <p:spPr>
          <a:xfrm>
            <a:off x="10320942" y="6526575"/>
            <a:ext cx="1261457" cy="250527"/>
          </a:xfrm>
        </p:spPr>
        <p:txBody>
          <a:bodyPr/>
          <a:lstStyle/>
          <a:p>
            <a:fld id="{88F8E628-6199-4E49-B97E-043B0DCFEA8E}" type="slidenum">
              <a:rPr lang="es-ES" smtClean="0"/>
              <a:t>2</a:t>
            </a:fld>
            <a:endParaRPr lang="es-ES" dirty="0"/>
          </a:p>
        </p:txBody>
      </p:sp>
      <p:grpSp>
        <p:nvGrpSpPr>
          <p:cNvPr id="47" name="Grupo 46"/>
          <p:cNvGrpSpPr/>
          <p:nvPr/>
        </p:nvGrpSpPr>
        <p:grpSpPr>
          <a:xfrm>
            <a:off x="609601" y="1285013"/>
            <a:ext cx="10625058" cy="991808"/>
            <a:chOff x="770940" y="5292345"/>
            <a:chExt cx="10625058" cy="991808"/>
          </a:xfrm>
        </p:grpSpPr>
        <p:sp>
          <p:nvSpPr>
            <p:cNvPr id="48" name="Rectángulo 47"/>
            <p:cNvSpPr/>
            <p:nvPr/>
          </p:nvSpPr>
          <p:spPr>
            <a:xfrm>
              <a:off x="851026" y="5379444"/>
              <a:ext cx="2078605" cy="904709"/>
            </a:xfrm>
            <a:prstGeom prst="rect">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49" name="Título 1"/>
            <p:cNvSpPr txBox="1">
              <a:spLocks/>
            </p:cNvSpPr>
            <p:nvPr/>
          </p:nvSpPr>
          <p:spPr>
            <a:xfrm>
              <a:off x="770940" y="5292345"/>
              <a:ext cx="2164751" cy="928428"/>
            </a:xfrm>
            <a:prstGeom prst="rect">
              <a:avLst/>
            </a:prstGeom>
            <a:effectLst/>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dirty="0">
                  <a:solidFill>
                    <a:schemeClr val="bg1"/>
                  </a:solidFill>
                  <a:latin typeface="Calibri Light" panose="020F0302020204030204" pitchFamily="34" charset="0"/>
                  <a:cs typeface="Arial" panose="020B0604020202020204" pitchFamily="34" charset="0"/>
                </a:rPr>
                <a:t>Visión</a:t>
              </a:r>
            </a:p>
          </p:txBody>
        </p:sp>
        <p:sp>
          <p:nvSpPr>
            <p:cNvPr id="50" name="Rectángulo 49"/>
            <p:cNvSpPr/>
            <p:nvPr/>
          </p:nvSpPr>
          <p:spPr>
            <a:xfrm>
              <a:off x="2833735" y="5379443"/>
              <a:ext cx="8562263" cy="904709"/>
            </a:xfrm>
            <a:prstGeom prst="rect">
              <a:avLst/>
            </a:prstGeom>
            <a:solidFill>
              <a:srgbClr val="6699FF"/>
            </a:solidFill>
            <a:effectLst/>
          </p:spPr>
          <p:txBody>
            <a:bodyPr vert="horz" lIns="137160" tIns="68580" rIns="137160" bIns="68580" rtlCol="0" anchor="ctr">
              <a:normAutofit/>
            </a:bodyPr>
            <a:lstStyle/>
            <a:p>
              <a:pPr algn="just">
                <a:lnSpc>
                  <a:spcPct val="90000"/>
                </a:lnSpc>
                <a:spcBef>
                  <a:spcPct val="0"/>
                </a:spcBef>
              </a:pPr>
              <a:r>
                <a:rPr lang="es-CO" dirty="0">
                  <a:solidFill>
                    <a:schemeClr val="bg1"/>
                  </a:solidFill>
                  <a:latin typeface="Calibri Light" panose="020F0302020204030204" pitchFamily="34" charset="0"/>
                  <a:ea typeface="+mj-ea"/>
                  <a:cs typeface="Arial" panose="020B0604020202020204" pitchFamily="34" charset="0"/>
                </a:rPr>
                <a:t>Movilizar </a:t>
              </a:r>
              <a:r>
                <a:rPr lang="es-CO" b="1" dirty="0">
                  <a:solidFill>
                    <a:schemeClr val="bg1"/>
                  </a:solidFill>
                  <a:latin typeface="Calibri Light" panose="020F0302020204030204" pitchFamily="34" charset="0"/>
                  <a:ea typeface="+mj-ea"/>
                  <a:cs typeface="Arial" panose="020B0604020202020204" pitchFamily="34" charset="0"/>
                </a:rPr>
                <a:t>100 millones de pasajeros </a:t>
              </a:r>
              <a:r>
                <a:rPr lang="es-CO" dirty="0">
                  <a:solidFill>
                    <a:schemeClr val="bg1"/>
                  </a:solidFill>
                  <a:latin typeface="Calibri Light" panose="020F0302020204030204" pitchFamily="34" charset="0"/>
                  <a:ea typeface="+mj-ea"/>
                  <a:cs typeface="Arial" panose="020B0604020202020204" pitchFamily="34" charset="0"/>
                </a:rPr>
                <a:t>y </a:t>
              </a:r>
              <a:r>
                <a:rPr lang="es-CO" b="1" dirty="0">
                  <a:solidFill>
                    <a:schemeClr val="bg1"/>
                  </a:solidFill>
                  <a:latin typeface="Calibri Light" panose="020F0302020204030204" pitchFamily="34" charset="0"/>
                  <a:ea typeface="+mj-ea"/>
                  <a:cs typeface="Arial" panose="020B0604020202020204" pitchFamily="34" charset="0"/>
                </a:rPr>
                <a:t>1.5 millones de toneladas</a:t>
              </a:r>
              <a:r>
                <a:rPr lang="es-CO" dirty="0">
                  <a:solidFill>
                    <a:schemeClr val="bg1"/>
                  </a:solidFill>
                  <a:latin typeface="Calibri Light" panose="020F0302020204030204" pitchFamily="34" charset="0"/>
                  <a:ea typeface="+mj-ea"/>
                  <a:cs typeface="Arial" panose="020B0604020202020204" pitchFamily="34" charset="0"/>
                </a:rPr>
                <a:t>, en un entorno institucional claro, competitivo, conectado, seguro y sostenible, soportado en una infraestructura renovada, una industria robustecida y un talento humano de excelencia.</a:t>
              </a:r>
            </a:p>
          </p:txBody>
        </p:sp>
        <p:pic>
          <p:nvPicPr>
            <p:cNvPr id="51" name="Imagen 50"/>
            <p:cNvPicPr>
              <a:picLocks noChangeAspect="1"/>
            </p:cNvPicPr>
            <p:nvPr/>
          </p:nvPicPr>
          <p:blipFill>
            <a:blip/>
            <a:stretch>
              <a:fillRect/>
            </a:stretch>
          </p:blipFill>
          <p:spPr>
            <a:xfrm>
              <a:off x="1298306" y="5963301"/>
              <a:ext cx="1111741" cy="249984"/>
            </a:xfrm>
            <a:prstGeom prst="rect">
              <a:avLst/>
            </a:prstGeom>
          </p:spPr>
        </p:pic>
      </p:grpSp>
    </p:spTree>
    <p:extLst>
      <p:ext uri="{BB962C8B-B14F-4D97-AF65-F5344CB8AC3E}">
        <p14:creationId xmlns:p14="http://schemas.microsoft.com/office/powerpoint/2010/main" val="100866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9575321" y="1178981"/>
            <a:ext cx="2139351" cy="2771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8" name="Rectángulo 7"/>
          <p:cNvSpPr/>
          <p:nvPr/>
        </p:nvSpPr>
        <p:spPr>
          <a:xfrm>
            <a:off x="5249030" y="1469218"/>
            <a:ext cx="11779162" cy="369332"/>
          </a:xfrm>
          <a:prstGeom prst="rect">
            <a:avLst/>
          </a:prstGeom>
        </p:spPr>
        <p:txBody>
          <a:bodyPr vert="horz" wrap="square" lIns="91440" tIns="45720" rIns="91440" bIns="45720" rtlCol="0" anchor="ctr">
            <a:spAutoFit/>
          </a:bodyPr>
          <a:lstStyle/>
          <a:p>
            <a:pPr>
              <a:lnSpc>
                <a:spcPct val="90000"/>
              </a:lnSpc>
              <a:spcBef>
                <a:spcPct val="0"/>
              </a:spcBef>
            </a:pPr>
            <a:r>
              <a:rPr lang="es-CO" sz="2000" b="1" dirty="0">
                <a:solidFill>
                  <a:srgbClr val="375EA5"/>
                </a:solidFill>
                <a:latin typeface="Calibri Light" panose="020F0302020204030204" pitchFamily="34" charset="0"/>
                <a:cs typeface="Arial" panose="020B0604020202020204" pitchFamily="34" charset="0"/>
              </a:rPr>
              <a:t>Objetivos específicos de Infraestructura y sostenibilidad Ambiental</a:t>
            </a:r>
          </a:p>
        </p:txBody>
      </p:sp>
      <p:pic>
        <p:nvPicPr>
          <p:cNvPr id="11" name="Imagen 10"/>
          <p:cNvPicPr>
            <a:picLocks noChangeAspect="1"/>
          </p:cNvPicPr>
          <p:nvPr/>
        </p:nvPicPr>
        <p:blipFill rotWithShape="1">
          <a:blip r:embed="rId3">
            <a:duotone>
              <a:srgbClr val="4472C4">
                <a:shade val="45000"/>
                <a:satMod val="135000"/>
              </a:srgbClr>
              <a:prstClr val="white"/>
            </a:duotone>
          </a:blip>
          <a:srcRect l="17429" r="20160"/>
          <a:stretch/>
        </p:blipFill>
        <p:spPr>
          <a:xfrm>
            <a:off x="1695331" y="1773967"/>
            <a:ext cx="669818" cy="1125260"/>
          </a:xfrm>
          <a:prstGeom prst="rect">
            <a:avLst/>
          </a:prstGeom>
        </p:spPr>
      </p:pic>
      <p:sp>
        <p:nvSpPr>
          <p:cNvPr id="2" name="Rectángulo 1"/>
          <p:cNvSpPr/>
          <p:nvPr/>
        </p:nvSpPr>
        <p:spPr>
          <a:xfrm>
            <a:off x="192786" y="315916"/>
            <a:ext cx="10112488" cy="560272"/>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La infraestructura y sostenibilidad para lograr la visión 2030</a:t>
            </a:r>
          </a:p>
        </p:txBody>
      </p:sp>
      <p:sp>
        <p:nvSpPr>
          <p:cNvPr id="35" name="Rectángulo 34"/>
          <p:cNvSpPr/>
          <p:nvPr/>
        </p:nvSpPr>
        <p:spPr>
          <a:xfrm>
            <a:off x="136179" y="2526097"/>
            <a:ext cx="3788122" cy="2656499"/>
          </a:xfrm>
          <a:prstGeom prst="rect">
            <a:avLst/>
          </a:prstGeom>
        </p:spPr>
        <p:txBody>
          <a:bodyPr vert="horz" lIns="91440" tIns="45720" rIns="91440" bIns="45720" rtlCol="0" anchor="ctr">
            <a:normAutofit/>
          </a:bodyPr>
          <a:lstStyle/>
          <a:p>
            <a:pPr algn="ctr">
              <a:lnSpc>
                <a:spcPct val="90000"/>
              </a:lnSpc>
              <a:spcBef>
                <a:spcPct val="0"/>
              </a:spcBef>
            </a:pPr>
            <a:r>
              <a:rPr lang="es-CO" dirty="0">
                <a:solidFill>
                  <a:srgbClr val="003B6D"/>
                </a:solidFill>
                <a:latin typeface="Calibri Light" panose="020F0302020204030204" pitchFamily="34" charset="0"/>
              </a:rPr>
              <a:t>Lograr que la infraestructura, los servicios aeroportuarios, de navegación aérea y la intermodalidad, cuenten con capacidad y eficiencia para atender el crecimiento de la demanda del sector en un contexto ambientalmente sostenible</a:t>
            </a:r>
            <a:endParaRPr lang="es-CO" dirty="0">
              <a:solidFill>
                <a:srgbClr val="003B6D"/>
              </a:solidFill>
              <a:latin typeface="Calibri Light" panose="020F0302020204030204" pitchFamily="34" charset="0"/>
              <a:ea typeface="+mj-ea"/>
              <a:cs typeface="Arial" panose="020B0604020202020204" pitchFamily="34" charset="0"/>
            </a:endParaRPr>
          </a:p>
        </p:txBody>
      </p:sp>
      <p:grpSp>
        <p:nvGrpSpPr>
          <p:cNvPr id="4" name="Grupo 3"/>
          <p:cNvGrpSpPr/>
          <p:nvPr/>
        </p:nvGrpSpPr>
        <p:grpSpPr>
          <a:xfrm>
            <a:off x="4250171" y="1773967"/>
            <a:ext cx="7941829" cy="4366618"/>
            <a:chOff x="6805309" y="1464565"/>
            <a:chExt cx="7253593" cy="4366618"/>
          </a:xfrm>
        </p:grpSpPr>
        <p:sp>
          <p:nvSpPr>
            <p:cNvPr id="5" name="Forma libre: forma 4"/>
            <p:cNvSpPr/>
            <p:nvPr/>
          </p:nvSpPr>
          <p:spPr>
            <a:xfrm>
              <a:off x="6805309" y="1464565"/>
              <a:ext cx="7253592" cy="426781"/>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528414">
                <a:alpha val="80000"/>
              </a:srgb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4893" tIns="60961" rIns="113792" bIns="60961" numCol="1" spcCol="1270" anchor="ctr" anchorCtr="0">
              <a:noAutofit/>
            </a:bodyPr>
            <a:lstStyle/>
            <a:p>
              <a:pPr marL="0" lvl="0" indent="0" defTabSz="711200">
                <a:lnSpc>
                  <a:spcPct val="90000"/>
                </a:lnSpc>
                <a:spcBef>
                  <a:spcPct val="0"/>
                </a:spcBef>
                <a:spcAft>
                  <a:spcPct val="35000"/>
                </a:spcAft>
                <a:buClr>
                  <a:srgbClr val="CC9900"/>
                </a:buClr>
                <a:buSzPct val="200000"/>
                <a:buFont typeface="+mj-lt"/>
                <a:buNone/>
              </a:pPr>
              <a:r>
                <a:rPr lang="es-CO" sz="1600" b="1" kern="1200" dirty="0">
                  <a:solidFill>
                    <a:schemeClr val="bg1"/>
                  </a:solidFill>
                  <a:latin typeface="Calibri Light" panose="020F0302020204030204" pitchFamily="34" charset="0"/>
                  <a:cs typeface="Arial" panose="020B0604020202020204" pitchFamily="34" charset="0"/>
                </a:rPr>
                <a:t>Empoderar el Plan de Navegación de Aérea (PNA COL)</a:t>
              </a:r>
              <a:endParaRPr lang="es-ES" sz="1600" b="1" kern="1200" dirty="0">
                <a:solidFill>
                  <a:schemeClr val="bg1"/>
                </a:solidFill>
                <a:latin typeface="Calibri Light" panose="020F0302020204030204" pitchFamily="34" charset="0"/>
              </a:endParaRPr>
            </a:p>
          </p:txBody>
        </p:sp>
        <p:sp>
          <p:nvSpPr>
            <p:cNvPr id="10" name="Forma libre: forma 9"/>
            <p:cNvSpPr/>
            <p:nvPr/>
          </p:nvSpPr>
          <p:spPr>
            <a:xfrm>
              <a:off x="6805309" y="1894917"/>
              <a:ext cx="7253592" cy="426781"/>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2C8713">
                <a:alpha val="80000"/>
              </a:srgbClr>
            </a:solidFill>
          </p:spPr>
          <p:style>
            <a:lnRef idx="2">
              <a:schemeClr val="lt1">
                <a:hueOff val="0"/>
                <a:satOff val="0"/>
                <a:lumOff val="0"/>
                <a:alphaOff val="0"/>
              </a:schemeClr>
            </a:lnRef>
            <a:fillRef idx="1">
              <a:schemeClr val="accent3">
                <a:hueOff val="1220154"/>
                <a:satOff val="2007"/>
                <a:lumOff val="370"/>
                <a:alphaOff val="0"/>
              </a:schemeClr>
            </a:fillRef>
            <a:effectRef idx="0">
              <a:schemeClr val="accent3">
                <a:hueOff val="1220154"/>
                <a:satOff val="2007"/>
                <a:lumOff val="370"/>
                <a:alphaOff val="0"/>
              </a:schemeClr>
            </a:effectRef>
            <a:fontRef idx="minor">
              <a:schemeClr val="lt1"/>
            </a:fontRef>
          </p:style>
          <p:txBody>
            <a:bodyPr spcFirstLastPara="0" vert="horz" wrap="square" lIns="294893" tIns="60961" rIns="113792" bIns="60961"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Contar con un Sistema Nacional del Espacio Aéreo fortalecido</a:t>
              </a:r>
            </a:p>
          </p:txBody>
        </p:sp>
        <p:sp>
          <p:nvSpPr>
            <p:cNvPr id="16" name="Forma libre: forma 15"/>
            <p:cNvSpPr/>
            <p:nvPr/>
          </p:nvSpPr>
          <p:spPr>
            <a:xfrm>
              <a:off x="6805309" y="2334793"/>
              <a:ext cx="7253592" cy="426781"/>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118A20">
                <a:alpha val="80000"/>
              </a:srgbClr>
            </a:solidFill>
          </p:spPr>
          <p:style>
            <a:lnRef idx="2">
              <a:schemeClr val="lt1">
                <a:hueOff val="0"/>
                <a:satOff val="0"/>
                <a:lumOff val="0"/>
                <a:alphaOff val="0"/>
              </a:schemeClr>
            </a:lnRef>
            <a:fillRef idx="1">
              <a:schemeClr val="accent3">
                <a:hueOff val="2440308"/>
                <a:satOff val="4013"/>
                <a:lumOff val="740"/>
                <a:alphaOff val="0"/>
              </a:schemeClr>
            </a:fillRef>
            <a:effectRef idx="0">
              <a:schemeClr val="accent3">
                <a:hueOff val="2440308"/>
                <a:satOff val="4013"/>
                <a:lumOff val="740"/>
                <a:alphaOff val="0"/>
              </a:schemeClr>
            </a:effectRef>
            <a:fontRef idx="minor">
              <a:schemeClr val="lt1"/>
            </a:fontRef>
          </p:style>
          <p:txBody>
            <a:bodyPr spcFirstLastPara="0" vert="horz" wrap="square" lIns="294893" tIns="60961" rIns="113792" bIns="60961"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Alcanzar capacidad de flexibilidad para responder al cambio climático</a:t>
              </a:r>
            </a:p>
          </p:txBody>
        </p:sp>
        <p:sp>
          <p:nvSpPr>
            <p:cNvPr id="18" name="Forma libre: forma 17"/>
            <p:cNvSpPr/>
            <p:nvPr/>
          </p:nvSpPr>
          <p:spPr>
            <a:xfrm>
              <a:off x="6805309" y="2774670"/>
              <a:ext cx="7253592" cy="426781"/>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108E4A">
                <a:alpha val="80000"/>
              </a:srgbClr>
            </a:solidFill>
          </p:spPr>
          <p:style>
            <a:lnRef idx="2">
              <a:schemeClr val="lt1">
                <a:hueOff val="0"/>
                <a:satOff val="0"/>
                <a:lumOff val="0"/>
                <a:alphaOff val="0"/>
              </a:schemeClr>
            </a:lnRef>
            <a:fillRef idx="1">
              <a:schemeClr val="accent3">
                <a:hueOff val="3660463"/>
                <a:satOff val="6020"/>
                <a:lumOff val="1109"/>
                <a:alphaOff val="0"/>
              </a:schemeClr>
            </a:fillRef>
            <a:effectRef idx="0">
              <a:schemeClr val="accent3">
                <a:hueOff val="3660463"/>
                <a:satOff val="6020"/>
                <a:lumOff val="1109"/>
                <a:alphaOff val="0"/>
              </a:schemeClr>
            </a:effectRef>
            <a:fontRef idx="minor">
              <a:schemeClr val="lt1"/>
            </a:fontRef>
          </p:style>
          <p:txBody>
            <a:bodyPr spcFirstLastPara="0" vert="horz" wrap="square" lIns="294893" tIns="60961" rIns="113792" bIns="60961"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Contar con el Aeropuerto Ciudad Región </a:t>
              </a:r>
            </a:p>
          </p:txBody>
        </p:sp>
        <p:sp>
          <p:nvSpPr>
            <p:cNvPr id="20" name="Forma libre: forma 19"/>
            <p:cNvSpPr/>
            <p:nvPr/>
          </p:nvSpPr>
          <p:spPr>
            <a:xfrm>
              <a:off x="6805309" y="3214546"/>
              <a:ext cx="7253592" cy="426780"/>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0F9177">
                <a:alpha val="80000"/>
              </a:srgbClr>
            </a:solidFill>
          </p:spPr>
          <p:style>
            <a:lnRef idx="2">
              <a:schemeClr val="lt1">
                <a:hueOff val="0"/>
                <a:satOff val="0"/>
                <a:lumOff val="0"/>
                <a:alphaOff val="0"/>
              </a:schemeClr>
            </a:lnRef>
            <a:fillRef idx="1">
              <a:schemeClr val="accent3">
                <a:hueOff val="4880617"/>
                <a:satOff val="8027"/>
                <a:lumOff val="1479"/>
                <a:alphaOff val="0"/>
              </a:schemeClr>
            </a:fillRef>
            <a:effectRef idx="0">
              <a:schemeClr val="accent3">
                <a:hueOff val="4880617"/>
                <a:satOff val="8027"/>
                <a:lumOff val="1479"/>
                <a:alphaOff val="0"/>
              </a:schemeClr>
            </a:effectRef>
            <a:fontRef idx="minor">
              <a:schemeClr val="lt1"/>
            </a:fontRef>
          </p:style>
          <p:txBody>
            <a:bodyPr spcFirstLastPara="0" vert="horz" wrap="square" lIns="294892" tIns="60961" rIns="113792" bIns="60960"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Desarrollar la infraestructura para centros de conexión (HUBs)</a:t>
              </a:r>
            </a:p>
          </p:txBody>
        </p:sp>
        <p:sp>
          <p:nvSpPr>
            <p:cNvPr id="22" name="Forma libre: forma 21"/>
            <p:cNvSpPr/>
            <p:nvPr/>
          </p:nvSpPr>
          <p:spPr>
            <a:xfrm>
              <a:off x="6805309" y="3654422"/>
              <a:ext cx="7253592" cy="426780"/>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0D8194">
                <a:alpha val="80000"/>
              </a:srgbClr>
            </a:solidFill>
          </p:spPr>
          <p:style>
            <a:lnRef idx="2">
              <a:schemeClr val="lt1">
                <a:hueOff val="0"/>
                <a:satOff val="0"/>
                <a:lumOff val="0"/>
                <a:alphaOff val="0"/>
              </a:schemeClr>
            </a:lnRef>
            <a:fillRef idx="1">
              <a:schemeClr val="accent3">
                <a:hueOff val="6100771"/>
                <a:satOff val="10033"/>
                <a:lumOff val="1849"/>
                <a:alphaOff val="0"/>
              </a:schemeClr>
            </a:fillRef>
            <a:effectRef idx="0">
              <a:schemeClr val="accent3">
                <a:hueOff val="6100771"/>
                <a:satOff val="10033"/>
                <a:lumOff val="1849"/>
                <a:alphaOff val="0"/>
              </a:schemeClr>
            </a:effectRef>
            <a:fontRef idx="minor">
              <a:schemeClr val="lt1"/>
            </a:fontRef>
          </p:style>
          <p:txBody>
            <a:bodyPr spcFirstLastPara="0" vert="horz" wrap="square" lIns="294893" tIns="60961" rIns="113792" bIns="60960"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Promover las inversiones en los aeropuertos troncales</a:t>
              </a:r>
            </a:p>
          </p:txBody>
        </p:sp>
        <p:sp>
          <p:nvSpPr>
            <p:cNvPr id="24" name="Forma libre: forma 23"/>
            <p:cNvSpPr/>
            <p:nvPr/>
          </p:nvSpPr>
          <p:spPr>
            <a:xfrm>
              <a:off x="6805309" y="4084774"/>
              <a:ext cx="7253592" cy="426780"/>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0C5498">
                <a:alpha val="80000"/>
              </a:srgbClr>
            </a:solidFill>
          </p:spPr>
          <p:style>
            <a:lnRef idx="2">
              <a:schemeClr val="lt1">
                <a:hueOff val="0"/>
                <a:satOff val="0"/>
                <a:lumOff val="0"/>
                <a:alphaOff val="0"/>
              </a:schemeClr>
            </a:lnRef>
            <a:fillRef idx="1">
              <a:schemeClr val="accent3">
                <a:hueOff val="7320926"/>
                <a:satOff val="12040"/>
                <a:lumOff val="2219"/>
                <a:alphaOff val="0"/>
              </a:schemeClr>
            </a:fillRef>
            <a:effectRef idx="0">
              <a:schemeClr val="accent3">
                <a:hueOff val="7320926"/>
                <a:satOff val="12040"/>
                <a:lumOff val="2219"/>
                <a:alphaOff val="0"/>
              </a:schemeClr>
            </a:effectRef>
            <a:fontRef idx="minor">
              <a:schemeClr val="lt1"/>
            </a:fontRef>
          </p:style>
          <p:txBody>
            <a:bodyPr spcFirstLastPara="0" vert="horz" wrap="square" lIns="294893" tIns="60961" rIns="113792" bIns="60960"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Contar con una infraestructura de aeropuertos regionales</a:t>
              </a:r>
            </a:p>
          </p:txBody>
        </p:sp>
        <p:sp>
          <p:nvSpPr>
            <p:cNvPr id="26" name="Forma libre: forma 25"/>
            <p:cNvSpPr/>
            <p:nvPr/>
          </p:nvSpPr>
          <p:spPr>
            <a:xfrm>
              <a:off x="6805309" y="4515125"/>
              <a:ext cx="7253592" cy="426780"/>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0A249B">
                <a:alpha val="80000"/>
              </a:srgbClr>
            </a:solidFill>
          </p:spPr>
          <p:style>
            <a:lnRef idx="2">
              <a:schemeClr val="lt1">
                <a:hueOff val="0"/>
                <a:satOff val="0"/>
                <a:lumOff val="0"/>
                <a:alphaOff val="0"/>
              </a:schemeClr>
            </a:lnRef>
            <a:fillRef idx="1">
              <a:schemeClr val="accent3">
                <a:hueOff val="8541080"/>
                <a:satOff val="14047"/>
                <a:lumOff val="2588"/>
                <a:alphaOff val="0"/>
              </a:schemeClr>
            </a:fillRef>
            <a:effectRef idx="0">
              <a:schemeClr val="accent3">
                <a:hueOff val="8541080"/>
                <a:satOff val="14047"/>
                <a:lumOff val="2588"/>
                <a:alphaOff val="0"/>
              </a:schemeClr>
            </a:effectRef>
            <a:fontRef idx="minor">
              <a:schemeClr val="lt1"/>
            </a:fontRef>
          </p:style>
          <p:txBody>
            <a:bodyPr spcFirstLastPara="0" vert="horz" wrap="square" lIns="294893" tIns="60961" rIns="113792" bIns="60960"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Contribuir en el desarrollo de aeropuertos para Servicios Aéreos </a:t>
              </a:r>
              <a:r>
                <a:rPr lang="es-CO" sz="1600" b="1" dirty="0">
                  <a:solidFill>
                    <a:schemeClr val="bg1"/>
                  </a:solidFill>
                  <a:latin typeface="Calibri Light" panose="020F0302020204030204" pitchFamily="34" charset="0"/>
                  <a:cs typeface="Arial" panose="020B0604020202020204" pitchFamily="34" charset="0"/>
                </a:rPr>
                <a:t>E</a:t>
              </a:r>
              <a:r>
                <a:rPr lang="es-CO" sz="1600" b="1" kern="1200" dirty="0">
                  <a:solidFill>
                    <a:schemeClr val="bg1"/>
                  </a:solidFill>
                  <a:latin typeface="Calibri Light" panose="020F0302020204030204" pitchFamily="34" charset="0"/>
                  <a:cs typeface="Arial" panose="020B0604020202020204" pitchFamily="34" charset="0"/>
                </a:rPr>
                <a:t>senciales</a:t>
              </a:r>
            </a:p>
          </p:txBody>
        </p:sp>
        <p:sp>
          <p:nvSpPr>
            <p:cNvPr id="28" name="Forma libre: forma 27"/>
            <p:cNvSpPr/>
            <p:nvPr/>
          </p:nvSpPr>
          <p:spPr>
            <a:xfrm>
              <a:off x="6805309" y="4955002"/>
              <a:ext cx="7253593" cy="426780"/>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20099F">
                <a:alpha val="80000"/>
              </a:srgbClr>
            </a:solidFill>
          </p:spPr>
          <p:style>
            <a:lnRef idx="2">
              <a:schemeClr val="lt1">
                <a:hueOff val="0"/>
                <a:satOff val="0"/>
                <a:lumOff val="0"/>
                <a:alphaOff val="0"/>
              </a:schemeClr>
            </a:lnRef>
            <a:fillRef idx="1">
              <a:schemeClr val="accent3">
                <a:hueOff val="9761234"/>
                <a:satOff val="16053"/>
                <a:lumOff val="2958"/>
                <a:alphaOff val="0"/>
              </a:schemeClr>
            </a:fillRef>
            <a:effectRef idx="0">
              <a:schemeClr val="accent3">
                <a:hueOff val="9761234"/>
                <a:satOff val="16053"/>
                <a:lumOff val="2958"/>
                <a:alphaOff val="0"/>
              </a:schemeClr>
            </a:effectRef>
            <a:fontRef idx="minor">
              <a:schemeClr val="lt1"/>
            </a:fontRef>
          </p:style>
          <p:txBody>
            <a:bodyPr spcFirstLastPara="0" vert="horz" wrap="square" lIns="294893" tIns="60961" rIns="113793" bIns="60960"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Desarrollar el Plan Estratégico Ambiental incluyendo CORSIA </a:t>
              </a:r>
            </a:p>
          </p:txBody>
        </p:sp>
        <p:sp>
          <p:nvSpPr>
            <p:cNvPr id="34" name="Forma libre: forma 33"/>
            <p:cNvSpPr/>
            <p:nvPr/>
          </p:nvSpPr>
          <p:spPr>
            <a:xfrm>
              <a:off x="6805309" y="5404403"/>
              <a:ext cx="7253593" cy="426780"/>
            </a:xfrm>
            <a:custGeom>
              <a:avLst/>
              <a:gdLst>
                <a:gd name="connsiteX0" fmla="*/ 0 w 5405120"/>
                <a:gd name="connsiteY0" fmla="*/ 0 h 426779"/>
                <a:gd name="connsiteX1" fmla="*/ 5191731 w 5405120"/>
                <a:gd name="connsiteY1" fmla="*/ 0 h 426779"/>
                <a:gd name="connsiteX2" fmla="*/ 5405120 w 5405120"/>
                <a:gd name="connsiteY2" fmla="*/ 213390 h 426779"/>
                <a:gd name="connsiteX3" fmla="*/ 5191731 w 5405120"/>
                <a:gd name="connsiteY3" fmla="*/ 426779 h 426779"/>
                <a:gd name="connsiteX4" fmla="*/ 0 w 5405120"/>
                <a:gd name="connsiteY4" fmla="*/ 426779 h 426779"/>
                <a:gd name="connsiteX5" fmla="*/ 0 w 5405120"/>
                <a:gd name="connsiteY5" fmla="*/ 0 h 42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426779">
                  <a:moveTo>
                    <a:pt x="5405120" y="426778"/>
                  </a:moveTo>
                  <a:lnTo>
                    <a:pt x="213389" y="426778"/>
                  </a:lnTo>
                  <a:lnTo>
                    <a:pt x="0" y="213389"/>
                  </a:lnTo>
                  <a:lnTo>
                    <a:pt x="213389" y="1"/>
                  </a:lnTo>
                  <a:lnTo>
                    <a:pt x="5405120" y="1"/>
                  </a:lnTo>
                  <a:lnTo>
                    <a:pt x="5405120" y="426778"/>
                  </a:lnTo>
                  <a:close/>
                </a:path>
              </a:pathLst>
            </a:custGeom>
            <a:solidFill>
              <a:srgbClr val="5407A2">
                <a:alpha val="80000"/>
              </a:srgbClr>
            </a:solidFill>
          </p:spPr>
          <p:style>
            <a:lnRef idx="2">
              <a:schemeClr val="lt1">
                <a:hueOff val="0"/>
                <a:satOff val="0"/>
                <a:lumOff val="0"/>
                <a:alphaOff val="0"/>
              </a:schemeClr>
            </a:lnRef>
            <a:fillRef idx="1">
              <a:schemeClr val="accent3">
                <a:hueOff val="10981388"/>
                <a:satOff val="18060"/>
                <a:lumOff val="3328"/>
                <a:alphaOff val="0"/>
              </a:schemeClr>
            </a:fillRef>
            <a:effectRef idx="0">
              <a:schemeClr val="accent3">
                <a:hueOff val="10981388"/>
                <a:satOff val="18060"/>
                <a:lumOff val="3328"/>
                <a:alphaOff val="0"/>
              </a:schemeClr>
            </a:effectRef>
            <a:fontRef idx="minor">
              <a:schemeClr val="lt1"/>
            </a:fontRef>
          </p:style>
          <p:txBody>
            <a:bodyPr spcFirstLastPara="0" vert="horz" wrap="square" lIns="294893" tIns="60961" rIns="113793" bIns="60960" numCol="1" spcCol="1270" anchor="ctr" anchorCtr="0">
              <a:noAutofit/>
            </a:bodyPr>
            <a:lstStyle/>
            <a:p>
              <a:pPr marL="0" lvl="0" indent="0" defTabSz="711200">
                <a:lnSpc>
                  <a:spcPct val="90000"/>
                </a:lnSpc>
                <a:spcBef>
                  <a:spcPct val="0"/>
                </a:spcBef>
                <a:spcAft>
                  <a:spcPct val="35000"/>
                </a:spcAft>
                <a:buNone/>
              </a:pPr>
              <a:r>
                <a:rPr lang="es-CO" sz="1600" b="1" kern="1200" dirty="0">
                  <a:solidFill>
                    <a:schemeClr val="bg1"/>
                  </a:solidFill>
                  <a:latin typeface="Calibri Light" panose="020F0302020204030204" pitchFamily="34" charset="0"/>
                  <a:cs typeface="Arial" panose="020B0604020202020204" pitchFamily="34" charset="0"/>
                </a:rPr>
                <a:t>Desarrollar plataformas logísticas especializadas aeronáuticas</a:t>
              </a:r>
            </a:p>
          </p:txBody>
        </p:sp>
      </p:grpSp>
      <p:sp>
        <p:nvSpPr>
          <p:cNvPr id="21" name="Marcador de fecha 2"/>
          <p:cNvSpPr>
            <a:spLocks noGrp="1"/>
          </p:cNvSpPr>
          <p:nvPr>
            <p:ph type="dt" sz="half" idx="10"/>
          </p:nvPr>
        </p:nvSpPr>
        <p:spPr>
          <a:xfrm>
            <a:off x="609601" y="6526575"/>
            <a:ext cx="1355705" cy="250527"/>
          </a:xfrm>
        </p:spPr>
        <p:txBody>
          <a:bodyPr/>
          <a:lstStyle/>
          <a:p>
            <a:fld id="{0E41D5E9-C693-FF44-A01A-D00D9598B1B4}" type="datetime1">
              <a:rPr lang="es-AR" smtClean="0"/>
              <a:t>10/2/2020</a:t>
            </a:fld>
            <a:endParaRPr lang="es-ES" dirty="0"/>
          </a:p>
        </p:txBody>
      </p:sp>
      <p:sp>
        <p:nvSpPr>
          <p:cNvPr id="23" name="Marcador de pie de página 3"/>
          <p:cNvSpPr>
            <a:spLocks noGrp="1"/>
          </p:cNvSpPr>
          <p:nvPr>
            <p:ph type="ftr" sz="quarter" idx="11"/>
          </p:nvPr>
        </p:nvSpPr>
        <p:spPr>
          <a:xfrm>
            <a:off x="2385560" y="6526575"/>
            <a:ext cx="7539849" cy="250527"/>
          </a:xfrm>
        </p:spPr>
        <p:txBody>
          <a:bodyPr/>
          <a:lstStyle/>
          <a:p>
            <a:r>
              <a:rPr lang="es-ES" dirty="0"/>
              <a:t>www.aerocivil.gov.co</a:t>
            </a:r>
          </a:p>
        </p:txBody>
      </p:sp>
      <p:sp>
        <p:nvSpPr>
          <p:cNvPr id="25"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20</a:t>
            </a:fld>
            <a:endParaRPr lang="es-ES" dirty="0"/>
          </a:p>
        </p:txBody>
      </p:sp>
      <p:pic>
        <p:nvPicPr>
          <p:cNvPr id="27" name="Imagen 26">
            <a:extLst>
              <a:ext uri="{FF2B5EF4-FFF2-40B4-BE49-F238E27FC236}">
                <a16:creationId xmlns:a16="http://schemas.microsoft.com/office/drawing/2014/main" id="{EA38E93C-C4B6-4BFB-A69B-8AE5169ADBA7}"/>
              </a:ext>
            </a:extLst>
          </p:cNvPr>
          <p:cNvPicPr>
            <a:picLocks noChangeAspect="1"/>
          </p:cNvPicPr>
          <p:nvPr/>
        </p:nvPicPr>
        <p:blipFill>
          <a:blip r:embed="rId4"/>
          <a:stretch>
            <a:fillRect/>
          </a:stretch>
        </p:blipFill>
        <p:spPr>
          <a:xfrm>
            <a:off x="1047957" y="4994613"/>
            <a:ext cx="1964566" cy="490430"/>
          </a:xfrm>
          <a:prstGeom prst="rect">
            <a:avLst/>
          </a:prstGeom>
        </p:spPr>
      </p:pic>
    </p:spTree>
    <p:extLst>
      <p:ext uri="{BB962C8B-B14F-4D97-AF65-F5344CB8AC3E}">
        <p14:creationId xmlns:p14="http://schemas.microsoft.com/office/powerpoint/2010/main" val="42427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967865" y="284708"/>
            <a:ext cx="1484769" cy="978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21</a:t>
            </a:fld>
            <a:endParaRPr lang="es-ES" dirty="0"/>
          </a:p>
        </p:txBody>
      </p:sp>
      <p:sp>
        <p:nvSpPr>
          <p:cNvPr id="49" name="Rectángulo 48"/>
          <p:cNvSpPr/>
          <p:nvPr/>
        </p:nvSpPr>
        <p:spPr>
          <a:xfrm>
            <a:off x="688701" y="338766"/>
            <a:ext cx="11103555" cy="978729"/>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infraestructura y sostenibilidad ambiental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025685006"/>
              </p:ext>
            </p:extLst>
          </p:nvPr>
        </p:nvGraphicFramePr>
        <p:xfrm>
          <a:off x="350491" y="1129948"/>
          <a:ext cx="11441765" cy="5084889"/>
        </p:xfrm>
        <a:graphic>
          <a:graphicData uri="http://schemas.openxmlformats.org/drawingml/2006/table">
            <a:tbl>
              <a:tblPr>
                <a:tableStyleId>{22838BEF-8BB2-4498-84A7-C5851F593DF1}</a:tableStyleId>
              </a:tblPr>
              <a:tblGrid>
                <a:gridCol w="241971">
                  <a:extLst>
                    <a:ext uri="{9D8B030D-6E8A-4147-A177-3AD203B41FA5}">
                      <a16:colId xmlns:a16="http://schemas.microsoft.com/office/drawing/2014/main" val="373796425"/>
                    </a:ext>
                  </a:extLst>
                </a:gridCol>
                <a:gridCol w="3684690">
                  <a:extLst>
                    <a:ext uri="{9D8B030D-6E8A-4147-A177-3AD203B41FA5}">
                      <a16:colId xmlns:a16="http://schemas.microsoft.com/office/drawing/2014/main" val="1110210730"/>
                    </a:ext>
                  </a:extLst>
                </a:gridCol>
                <a:gridCol w="3684689">
                  <a:extLst>
                    <a:ext uri="{9D8B030D-6E8A-4147-A177-3AD203B41FA5}">
                      <a16:colId xmlns:a16="http://schemas.microsoft.com/office/drawing/2014/main" val="732432415"/>
                    </a:ext>
                  </a:extLst>
                </a:gridCol>
                <a:gridCol w="3830415">
                  <a:extLst>
                    <a:ext uri="{9D8B030D-6E8A-4147-A177-3AD203B41FA5}">
                      <a16:colId xmlns:a16="http://schemas.microsoft.com/office/drawing/2014/main" val="142508170"/>
                    </a:ext>
                  </a:extLst>
                </a:gridCol>
              </a:tblGrid>
              <a:tr h="43424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7380483"/>
                  </a:ext>
                </a:extLst>
              </a:tr>
              <a:tr h="780908">
                <a:tc rowSpan="2">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18</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Empoderar el Plan de Navegación de Aérea (PNA COL) como el instrumento esencial de la planeación a corto, mediano y largo plazo, que guíe las inversiones necesarias para atender de manera eficiente la demanda creciente  por los servicios a la navegación</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Realizar el 100% de las inversiones programadas en el proyecto de inversión SINEA conforme al Plan de Navegación Aérea PNA (COL)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Aumentar la capacidad, mejorar el desempeño de los sistemas CNS y la automatización para la prestación de los servicios a la Navegación Aérea.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74082"/>
                  </a:ext>
                </a:extLst>
              </a:tr>
              <a:tr h="574451">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Mantener los sistemas CNS-MET bajo los parámetros requeridos de :disponibilidad, continuidad e integridad</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985343"/>
                  </a:ext>
                </a:extLst>
              </a:tr>
              <a:tr h="1612447">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19</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Contar con un Sistema Nacional del Espacio Aéreo fortalecido, bajo un concepto operacional renovado, soportado en una infraestructura reconfigurada y basado en el Plan de Navegación Aérea (PNA-COL), para obtener eficiencias que incrementen su capacidad actual.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Desarrollar el 100% Nuevo concepto operacional del espacio aéreo del sistema aeroportuario ciudad Región Bogotá y del área terminal  de Bogotá basado  en el Plan de Navegación Aérea (PNA-COL).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Complementar el concepto de operaciones para  la Área terminal de Bogotá.</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422934"/>
                  </a:ext>
                </a:extLst>
              </a:tr>
              <a:tr h="336875">
                <a:tc rowSpan="3">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20</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just" defTabSz="914400" rtl="0" eaLnBrk="1" fontAlgn="ctr" latinLnBrk="0" hangingPunct="1">
                        <a:lnSpc>
                          <a:spcPct val="100000"/>
                        </a:lnSpc>
                      </a:pPr>
                      <a:r>
                        <a:rPr lang="es-419" sz="1500" b="0" kern="1200" dirty="0">
                          <a:solidFill>
                            <a:schemeClr val="tx1">
                              <a:lumMod val="50000"/>
                            </a:schemeClr>
                          </a:solidFill>
                          <a:latin typeface="Calibri Light" panose="020F0302020204030204" pitchFamily="34" charset="0"/>
                          <a:ea typeface="+mj-ea"/>
                          <a:cs typeface="Arial"/>
                        </a:rPr>
                        <a:t>Alcanzar la capacidad de adaptación y flexibilidad de las operaciones aéreas en los aeropuertos y el Sistema Nacional del Espacio Aéreo, como elemento fundamental para responder a los efectos del cambio climático. </a:t>
                      </a: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lnSpc>
                          <a:spcPct val="100000"/>
                        </a:lnSpc>
                      </a:pPr>
                      <a:r>
                        <a:rPr lang="es-419" sz="1500" b="0" kern="1200" dirty="0">
                          <a:solidFill>
                            <a:schemeClr val="tx1">
                              <a:lumMod val="50000"/>
                            </a:schemeClr>
                          </a:solidFill>
                          <a:latin typeface="Calibri Light" panose="020F0302020204030204" pitchFamily="34" charset="0"/>
                          <a:ea typeface="+mj-ea"/>
                          <a:cs typeface="Arial"/>
                        </a:rPr>
                        <a:t>Alcanzar la capacidad de adaptación y flexibilidad de las operaciones aéreas para para responder a los efectos del cambio climático</a:t>
                      </a: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Fortalecer la ATFCM.</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083105"/>
                  </a:ext>
                </a:extLst>
              </a:tr>
              <a:tr h="53233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Fortalecer el sistema de información meteorológica.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039042"/>
                  </a:ext>
                </a:extLst>
              </a:tr>
              <a:tr h="68887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Desarrollar el concepto operacional todo tiempo para llegadas y salidas en el aeropuerto Jose María Córdova de Rionegro.</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391014"/>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duotone>
              <a:srgbClr val="4472C4">
                <a:shade val="45000"/>
                <a:satMod val="135000"/>
              </a:srgbClr>
              <a:prstClr val="white"/>
            </a:duotone>
          </a:blip>
          <a:srcRect l="17429" r="20160"/>
          <a:stretch/>
        </p:blipFill>
        <p:spPr>
          <a:xfrm>
            <a:off x="291538" y="338766"/>
            <a:ext cx="344007" cy="651254"/>
          </a:xfrm>
          <a:prstGeom prst="rect">
            <a:avLst/>
          </a:prstGeom>
        </p:spPr>
      </p:pic>
    </p:spTree>
    <p:extLst>
      <p:ext uri="{BB962C8B-B14F-4D97-AF65-F5344CB8AC3E}">
        <p14:creationId xmlns:p14="http://schemas.microsoft.com/office/powerpoint/2010/main" val="411842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967865" y="284708"/>
            <a:ext cx="1484769" cy="978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22</a:t>
            </a:fld>
            <a:endParaRPr lang="es-ES" dirty="0"/>
          </a:p>
        </p:txBody>
      </p:sp>
      <p:sp>
        <p:nvSpPr>
          <p:cNvPr id="49" name="Rectángulo 48"/>
          <p:cNvSpPr/>
          <p:nvPr/>
        </p:nvSpPr>
        <p:spPr>
          <a:xfrm>
            <a:off x="645124" y="486767"/>
            <a:ext cx="10946854" cy="978729"/>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infraestructura y sostenibilidad ambiental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090326721"/>
              </p:ext>
            </p:extLst>
          </p:nvPr>
        </p:nvGraphicFramePr>
        <p:xfrm>
          <a:off x="358955" y="1263437"/>
          <a:ext cx="11519193" cy="4927489"/>
        </p:xfrm>
        <a:graphic>
          <a:graphicData uri="http://schemas.openxmlformats.org/drawingml/2006/table">
            <a:tbl>
              <a:tblPr>
                <a:tableStyleId>{22838BEF-8BB2-4498-84A7-C5851F593DF1}</a:tableStyleId>
              </a:tblPr>
              <a:tblGrid>
                <a:gridCol w="243608">
                  <a:extLst>
                    <a:ext uri="{9D8B030D-6E8A-4147-A177-3AD203B41FA5}">
                      <a16:colId xmlns:a16="http://schemas.microsoft.com/office/drawing/2014/main" val="373796425"/>
                    </a:ext>
                  </a:extLst>
                </a:gridCol>
                <a:gridCol w="3706547">
                  <a:extLst>
                    <a:ext uri="{9D8B030D-6E8A-4147-A177-3AD203B41FA5}">
                      <a16:colId xmlns:a16="http://schemas.microsoft.com/office/drawing/2014/main" val="1918619671"/>
                    </a:ext>
                  </a:extLst>
                </a:gridCol>
                <a:gridCol w="3304854">
                  <a:extLst>
                    <a:ext uri="{9D8B030D-6E8A-4147-A177-3AD203B41FA5}">
                      <a16:colId xmlns:a16="http://schemas.microsoft.com/office/drawing/2014/main" val="732432415"/>
                    </a:ext>
                  </a:extLst>
                </a:gridCol>
                <a:gridCol w="4264184">
                  <a:extLst>
                    <a:ext uri="{9D8B030D-6E8A-4147-A177-3AD203B41FA5}">
                      <a16:colId xmlns:a16="http://schemas.microsoft.com/office/drawing/2014/main" val="142508170"/>
                    </a:ext>
                  </a:extLst>
                </a:gridCol>
              </a:tblGrid>
              <a:tr h="427975">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7380483"/>
                  </a:ext>
                </a:extLst>
              </a:tr>
              <a:tr h="51167">
                <a:tc rowSpan="4">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21</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Contar con una infraestructura para el Aeropuerto Ciudad Región, en la Sabana de Bogotá, con una visión integradora y capacidad suficiente para continuar facilitando el desarrollo de la actividad del transporte aéreo sin restricciones al desarrollo.</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algn="just" defTabSz="914400" rtl="0" eaLnBrk="1" fontAlgn="ctr" latinLnBrk="0" hangingPunct="1">
                        <a:lnSpc>
                          <a:spcPct val="100000"/>
                        </a:lnSpc>
                      </a:pPr>
                      <a:r>
                        <a:rPr lang="es-419" sz="1500" b="0" u="none" kern="1200" dirty="0">
                          <a:solidFill>
                            <a:schemeClr val="tx1">
                              <a:lumMod val="50000"/>
                            </a:schemeClr>
                          </a:solidFill>
                          <a:latin typeface="Calibri Light" panose="020F0302020204030204" pitchFamily="34" charset="0"/>
                          <a:ea typeface="+mj-ea"/>
                          <a:cs typeface="Arial"/>
                        </a:rPr>
                        <a:t>Implementar el 100% de la política pública para el desarrollo y modernización del aeropuerto Ciudad Región programada para el periodo. </a:t>
                      </a:r>
                      <a:endParaRPr lang="es-CO" sz="1500" b="0" u="none"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Optimizar la infraestructura y la operación de la Ciudad Región.</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903809"/>
                  </a:ext>
                </a:extLst>
              </a:tr>
              <a:tr h="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Aumentar o mejorar la capacidad de la Ciudad Región</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172136"/>
                  </a:ext>
                </a:extLst>
              </a:tr>
              <a:tr h="566255">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Articular los diferentes modos de transporte a la operación de los aeropuertos de ciudad región con criterios de intermodalidad.</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4783685"/>
                  </a:ext>
                </a:extLst>
              </a:tr>
              <a:tr h="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Tramitar la Modificación de la Licencia Ambiental del Aeropuerto Eldorado</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1179943"/>
                  </a:ext>
                </a:extLst>
              </a:tr>
              <a:tr h="0">
                <a:tc rowSpan="4">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22</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Desarrollar la infraestructura para centros de conexión (HUBs) complementarios para la aviación continental, que provean servicios punto a punto a los más importantes nodos internacionales.</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Monitorear y realizar seguimiento al 100% del programa de inversiones  ajustadas al Plan Maestro del aeropuerto Internacional José María Córdova para el periodo.</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“Tramitar la Gestión predial para la expansión de la infraestructura del aeropuerto de José María Córdova"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378164"/>
                  </a:ext>
                </a:extLst>
              </a:tr>
              <a:tr h="365345">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Avanzar en la ejecución y desarrollo de la infraestructura planificada para aeropuerto de José María Córdova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842347"/>
                  </a:ext>
                </a:extLst>
              </a:tr>
              <a:tr h="730689">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419"/>
                    </a:p>
                  </a:txBody>
                  <a:tcPr/>
                </a:tc>
                <a:tc rowSpan="2">
                  <a:txBody>
                    <a:bodyPr/>
                    <a:lstStyle/>
                    <a:p>
                      <a:pPr marL="0" algn="just" defTabSz="914400" rtl="0" eaLnBrk="1" fontAlgn="ctr" latinLnBrk="0" hangingPunct="1">
                        <a:lnSpc>
                          <a:spcPct val="100000"/>
                        </a:lnSpc>
                      </a:pPr>
                      <a:r>
                        <a:rPr lang="es-CO" sz="1500" b="0" kern="1200">
                          <a:solidFill>
                            <a:schemeClr val="tx1">
                              <a:lumMod val="50000"/>
                            </a:schemeClr>
                          </a:solidFill>
                          <a:latin typeface="Calibri Light" panose="020F0302020204030204" pitchFamily="34" charset="0"/>
                          <a:ea typeface="+mj-ea"/>
                          <a:cs typeface="Arial"/>
                        </a:rPr>
                        <a:t>Monitorear y realizar seguimiento a la   APP-IP y/o obra pública al 100% del Programa de inversiones ajustado del Plan Maestro Aeroportuario del aeropuerto Alfonso Bonilla Aragón para el periodo. </a:t>
                      </a: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419" sz="1500" b="0" kern="1200" dirty="0">
                          <a:solidFill>
                            <a:schemeClr val="tx1">
                              <a:lumMod val="50000"/>
                            </a:schemeClr>
                          </a:solidFill>
                          <a:latin typeface="Calibri Light" panose="020F0302020204030204" pitchFamily="34" charset="0"/>
                          <a:ea typeface="+mj-ea"/>
                          <a:cs typeface="Arial"/>
                        </a:rPr>
                        <a:t>Mantener la Operación  del Aeropuerto Alfonso Bonilla Aragón con posterioridad a la reversión</a:t>
                      </a: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588364"/>
                  </a:ext>
                </a:extLst>
              </a:tr>
              <a:tr h="747579">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marL="0" algn="just" defTabSz="914400" rtl="0" eaLnBrk="1" fontAlgn="ctr" latinLnBrk="0" hangingPunct="1">
                        <a:lnSpc>
                          <a:spcPct val="100000"/>
                        </a:lnSpc>
                      </a:pPr>
                      <a:r>
                        <a:rPr lang="es-419" sz="1500" b="0" kern="1200" dirty="0">
                          <a:solidFill>
                            <a:schemeClr val="tx1">
                              <a:lumMod val="50000"/>
                            </a:schemeClr>
                          </a:solidFill>
                          <a:latin typeface="Calibri Light" panose="020F0302020204030204" pitchFamily="34" charset="0"/>
                          <a:ea typeface="+mj-ea"/>
                          <a:cs typeface="Arial"/>
                        </a:rPr>
                        <a:t>Monitorear y realizar seguimiento a las IP presentados por ANI a la Aerocivil y a las concesiones.</a:t>
                      </a: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91797"/>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duotone>
              <a:srgbClr val="4472C4">
                <a:shade val="45000"/>
                <a:satMod val="135000"/>
              </a:srgbClr>
              <a:prstClr val="white"/>
            </a:duotone>
          </a:blip>
          <a:srcRect l="17429" r="20160"/>
          <a:stretch/>
        </p:blipFill>
        <p:spPr>
          <a:xfrm>
            <a:off x="291538" y="486767"/>
            <a:ext cx="344007" cy="651254"/>
          </a:xfrm>
          <a:prstGeom prst="rect">
            <a:avLst/>
          </a:prstGeom>
        </p:spPr>
      </p:pic>
    </p:spTree>
    <p:extLst>
      <p:ext uri="{BB962C8B-B14F-4D97-AF65-F5344CB8AC3E}">
        <p14:creationId xmlns:p14="http://schemas.microsoft.com/office/powerpoint/2010/main" val="53071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967865" y="284708"/>
            <a:ext cx="1484769" cy="978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23</a:t>
            </a:fld>
            <a:endParaRPr lang="es-ES" dirty="0"/>
          </a:p>
        </p:txBody>
      </p:sp>
      <p:sp>
        <p:nvSpPr>
          <p:cNvPr id="49" name="Rectángulo 48"/>
          <p:cNvSpPr/>
          <p:nvPr/>
        </p:nvSpPr>
        <p:spPr>
          <a:xfrm>
            <a:off x="635545" y="570165"/>
            <a:ext cx="11278815" cy="978729"/>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infraestructura y sostenibilidad ambiental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383082854"/>
              </p:ext>
            </p:extLst>
          </p:nvPr>
        </p:nvGraphicFramePr>
        <p:xfrm>
          <a:off x="463541" y="1370577"/>
          <a:ext cx="11033324" cy="4361433"/>
        </p:xfrm>
        <a:graphic>
          <a:graphicData uri="http://schemas.openxmlformats.org/drawingml/2006/table">
            <a:tbl>
              <a:tblPr>
                <a:tableStyleId>{22838BEF-8BB2-4498-84A7-C5851F593DF1}</a:tableStyleId>
              </a:tblPr>
              <a:tblGrid>
                <a:gridCol w="326663">
                  <a:extLst>
                    <a:ext uri="{9D8B030D-6E8A-4147-A177-3AD203B41FA5}">
                      <a16:colId xmlns:a16="http://schemas.microsoft.com/office/drawing/2014/main" val="373796425"/>
                    </a:ext>
                  </a:extLst>
                </a:gridCol>
                <a:gridCol w="2881679">
                  <a:extLst>
                    <a:ext uri="{9D8B030D-6E8A-4147-A177-3AD203B41FA5}">
                      <a16:colId xmlns:a16="http://schemas.microsoft.com/office/drawing/2014/main" val="1244846727"/>
                    </a:ext>
                  </a:extLst>
                </a:gridCol>
                <a:gridCol w="2881678">
                  <a:extLst>
                    <a:ext uri="{9D8B030D-6E8A-4147-A177-3AD203B41FA5}">
                      <a16:colId xmlns:a16="http://schemas.microsoft.com/office/drawing/2014/main" val="732432415"/>
                    </a:ext>
                  </a:extLst>
                </a:gridCol>
                <a:gridCol w="4943304">
                  <a:extLst>
                    <a:ext uri="{9D8B030D-6E8A-4147-A177-3AD203B41FA5}">
                      <a16:colId xmlns:a16="http://schemas.microsoft.com/office/drawing/2014/main" val="3768879516"/>
                    </a:ext>
                  </a:extLst>
                </a:gridCol>
              </a:tblGrid>
              <a:tr h="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7380483"/>
                  </a:ext>
                </a:extLst>
              </a:tr>
              <a:tr h="605430">
                <a:tc rowSpan="3">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23</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Promover las inversiones en los aeropuertos troncales para desarrollar infraestructuras aeroportuarias que faciliten la operación a bajo costo, mejoren el acceso, el potencial turístico de las regiones y desarrollen su infraestructura.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Avanzar en el 100% de las inversiones determinadas en el   programa de inversión, por APP/IP y/o Obra Pública, para mejorar los 15 aeropuertos troncales en el periodo.</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ts val="1300"/>
                        </a:lnSpc>
                      </a:pPr>
                      <a:r>
                        <a:rPr lang="es-CO" sz="1500" b="0" kern="1200" dirty="0">
                          <a:solidFill>
                            <a:schemeClr val="tx1">
                              <a:lumMod val="50000"/>
                            </a:schemeClr>
                          </a:solidFill>
                          <a:latin typeface="Calibri Light" panose="020F0302020204030204" pitchFamily="34" charset="0"/>
                          <a:ea typeface="+mj-ea"/>
                          <a:cs typeface="Arial"/>
                        </a:rPr>
                        <a:t>Mejorar 15 aeropuertos Troncales en su infraestructura lado aire y tierra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55527"/>
                  </a:ext>
                </a:extLst>
              </a:tr>
              <a:tr h="759226">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419" sz="1500" b="0" kern="1200" dirty="0">
                          <a:solidFill>
                            <a:schemeClr val="tx1">
                              <a:lumMod val="50000"/>
                            </a:schemeClr>
                          </a:solidFill>
                          <a:latin typeface="Calibri Light" panose="020F0302020204030204" pitchFamily="34" charset="0"/>
                          <a:ea typeface="+mj-ea"/>
                          <a:cs typeface="Arial"/>
                        </a:rPr>
                        <a:t>Monitorear y realizar seguimiento a las </a:t>
                      </a:r>
                      <a:r>
                        <a:rPr lang="es-419" sz="1500" b="0" kern="1200" dirty="0" err="1">
                          <a:solidFill>
                            <a:schemeClr val="tx1">
                              <a:lumMod val="50000"/>
                            </a:schemeClr>
                          </a:solidFill>
                          <a:latin typeface="Calibri Light" panose="020F0302020204030204" pitchFamily="34" charset="0"/>
                          <a:ea typeface="+mj-ea"/>
                          <a:cs typeface="Arial"/>
                        </a:rPr>
                        <a:t>IP´s</a:t>
                      </a:r>
                      <a:r>
                        <a:rPr lang="es-419" sz="1500" b="0" kern="1200" dirty="0">
                          <a:solidFill>
                            <a:schemeClr val="tx1">
                              <a:lumMod val="50000"/>
                            </a:schemeClr>
                          </a:solidFill>
                          <a:latin typeface="Calibri Light" panose="020F0302020204030204" pitchFamily="34" charset="0"/>
                          <a:ea typeface="+mj-ea"/>
                          <a:cs typeface="Arial"/>
                        </a:rPr>
                        <a:t> presentados por ANI a la Aerocivil y a las concesiones.</a:t>
                      </a: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2640997"/>
                  </a:ext>
                </a:extLst>
              </a:tr>
              <a:tr h="100248">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500" b="0" kern="1200" dirty="0">
                          <a:solidFill>
                            <a:schemeClr val="tx1">
                              <a:lumMod val="50000"/>
                            </a:schemeClr>
                          </a:solidFill>
                          <a:latin typeface="Calibri Light" panose="020F0302020204030204" pitchFamily="34" charset="0"/>
                          <a:ea typeface="+mn-ea"/>
                          <a:cs typeface="Arial"/>
                        </a:rPr>
                        <a:t>Mantener la Operación  del Aeropuerto Rafael Núñez Cartagena con posterioridad a la reversión.</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410877"/>
                  </a:ext>
                </a:extLst>
              </a:tr>
              <a:tr h="0">
                <a:tc rowSpan="4">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24</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Desarrollar el Plan Estratégico Ambiental del sector, incorporando el CORSIA como elemento integrado de la política ambiental y un sistema de acreditación ambiental aeroportuaria o mecanismo similar, que orienten la infraestructura aeronáutica y aeroportuaria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Ejecutar el 100% de actividades programadas del Plan de Acción del Plan Estratégico ambiental.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Actualizar el RAC 216  y la Política Ambiental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4811853"/>
                  </a:ext>
                </a:extLst>
              </a:tr>
              <a:tr h="722046">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Continuar con la fase de diseño y referencia  para establecer el nivel de emisiones de CO2 (2019-2020) y formalizar ante la OACI  el  Plan de Reducción de Emisiones de CO2 y su implementación en el marco de CORSIA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876016"/>
                  </a:ext>
                </a:extLst>
              </a:tr>
              <a:tr h="534154">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a:solidFill>
                            <a:schemeClr val="tx1">
                              <a:lumMod val="50000"/>
                            </a:schemeClr>
                          </a:solidFill>
                          <a:latin typeface="Calibri Light" panose="020F0302020204030204" pitchFamily="34" charset="0"/>
                          <a:ea typeface="+mj-ea"/>
                          <a:cs typeface="Arial"/>
                        </a:rPr>
                        <a:t>Caracterizar  y formular el  Plan de Gestión Social para  5 Aeropuertos a cargo de la Aerocivil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6605364"/>
                  </a:ext>
                </a:extLst>
              </a:tr>
              <a:tr h="51951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500" b="0" kern="1200" dirty="0" err="1">
                          <a:solidFill>
                            <a:schemeClr val="tx1">
                              <a:lumMod val="50000"/>
                            </a:schemeClr>
                          </a:solidFill>
                          <a:latin typeface="Calibri Light" panose="020F0302020204030204" pitchFamily="34" charset="0"/>
                          <a:ea typeface="+mj-ea"/>
                          <a:cs typeface="Arial"/>
                        </a:rPr>
                        <a:t>Aplicacar</a:t>
                      </a:r>
                      <a:r>
                        <a:rPr lang="es-CO" sz="1500" b="0" kern="1200" dirty="0">
                          <a:solidFill>
                            <a:schemeClr val="tx1">
                              <a:lumMod val="50000"/>
                            </a:schemeClr>
                          </a:solidFill>
                          <a:latin typeface="Calibri Light" panose="020F0302020204030204" pitchFamily="34" charset="0"/>
                          <a:ea typeface="+mj-ea"/>
                          <a:cs typeface="Arial"/>
                        </a:rPr>
                        <a:t> la metodología para el calculo del riesgo de desastres con enfoque de multiamenaza en 5 aeropuertos de Colombia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1742684"/>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duotone>
              <a:srgbClr val="4472C4">
                <a:shade val="45000"/>
                <a:satMod val="135000"/>
              </a:srgbClr>
              <a:prstClr val="white"/>
            </a:duotone>
          </a:blip>
          <a:srcRect l="17429" r="20160"/>
          <a:stretch/>
        </p:blipFill>
        <p:spPr>
          <a:xfrm>
            <a:off x="271753" y="547403"/>
            <a:ext cx="344007" cy="651254"/>
          </a:xfrm>
          <a:prstGeom prst="rect">
            <a:avLst/>
          </a:prstGeom>
        </p:spPr>
      </p:pic>
    </p:spTree>
    <p:extLst>
      <p:ext uri="{BB962C8B-B14F-4D97-AF65-F5344CB8AC3E}">
        <p14:creationId xmlns:p14="http://schemas.microsoft.com/office/powerpoint/2010/main" val="3374889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9967865" y="284708"/>
            <a:ext cx="1484769" cy="9787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Rectángulo 6"/>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24</a:t>
            </a:fld>
            <a:endParaRPr lang="es-ES" dirty="0"/>
          </a:p>
        </p:txBody>
      </p:sp>
      <p:sp>
        <p:nvSpPr>
          <p:cNvPr id="49" name="Rectángulo 48"/>
          <p:cNvSpPr/>
          <p:nvPr/>
        </p:nvSpPr>
        <p:spPr>
          <a:xfrm>
            <a:off x="635545" y="329899"/>
            <a:ext cx="11188281" cy="978729"/>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infraestructura y sostenibilidad ambiental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4034829587"/>
              </p:ext>
            </p:extLst>
          </p:nvPr>
        </p:nvGraphicFramePr>
        <p:xfrm>
          <a:off x="130629" y="1117144"/>
          <a:ext cx="11792786" cy="5140573"/>
        </p:xfrm>
        <a:graphic>
          <a:graphicData uri="http://schemas.openxmlformats.org/drawingml/2006/table">
            <a:tbl>
              <a:tblPr>
                <a:tableStyleId>{22838BEF-8BB2-4498-84A7-C5851F593DF1}</a:tableStyleId>
              </a:tblPr>
              <a:tblGrid>
                <a:gridCol w="557551">
                  <a:extLst>
                    <a:ext uri="{9D8B030D-6E8A-4147-A177-3AD203B41FA5}">
                      <a16:colId xmlns:a16="http://schemas.microsoft.com/office/drawing/2014/main" val="373796425"/>
                    </a:ext>
                  </a:extLst>
                </a:gridCol>
                <a:gridCol w="3418501">
                  <a:extLst>
                    <a:ext uri="{9D8B030D-6E8A-4147-A177-3AD203B41FA5}">
                      <a16:colId xmlns:a16="http://schemas.microsoft.com/office/drawing/2014/main" val="3730625886"/>
                    </a:ext>
                  </a:extLst>
                </a:gridCol>
                <a:gridCol w="3599675">
                  <a:extLst>
                    <a:ext uri="{9D8B030D-6E8A-4147-A177-3AD203B41FA5}">
                      <a16:colId xmlns:a16="http://schemas.microsoft.com/office/drawing/2014/main" val="1552067889"/>
                    </a:ext>
                  </a:extLst>
                </a:gridCol>
                <a:gridCol w="4217059">
                  <a:extLst>
                    <a:ext uri="{9D8B030D-6E8A-4147-A177-3AD203B41FA5}">
                      <a16:colId xmlns:a16="http://schemas.microsoft.com/office/drawing/2014/main" val="3768879516"/>
                    </a:ext>
                  </a:extLst>
                </a:gridCol>
              </a:tblGrid>
              <a:tr h="395255">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7380483"/>
                  </a:ext>
                </a:extLst>
              </a:tr>
              <a:tr h="1085234">
                <a:tc rowSpan="2">
                  <a:txBody>
                    <a:bodyPr/>
                    <a:lstStyle/>
                    <a:p>
                      <a:pPr marL="0" algn="ctr"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25 </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Contar con una infraestructura de aeropuertos regionales adecuadamente mantenida y mejorada, en donde los aeropuertos con vocación especial al turismo, al comercio, a la carga o a lazos culturales desarrollen su capacidad de atender la demanda del servicio.</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CO" sz="1400" b="0" kern="1200">
                          <a:solidFill>
                            <a:schemeClr val="tx1">
                              <a:lumMod val="50000"/>
                            </a:schemeClr>
                          </a:solidFill>
                          <a:latin typeface="Calibri Light" panose="020F0302020204030204" pitchFamily="34" charset="0"/>
                          <a:ea typeface="+mj-ea"/>
                          <a:cs typeface="Arial"/>
                        </a:rPr>
                        <a:t>Realizar el 100% de las inversiones programadas en los seis (6) proyectos de inversión a cargo de las Direcciones Regionales Aeronáuticas conforme al Plan de Navegación Aérea PNA (COL) para el periodo.</a:t>
                      </a:r>
                      <a:endParaRPr lang="es-419" sz="1400"/>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Cumplir la ejecución de actividades de intervención de  aeropuertos con vocación de turismo , comercio, carga  y lazos culturales</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240691"/>
                  </a:ext>
                </a:extLst>
              </a:tr>
              <a:tr h="0">
                <a:tc vMerge="1">
                  <a:txBody>
                    <a:bodyPr/>
                    <a:lstStyle/>
                    <a:p>
                      <a:pPr marL="0" algn="ctr" defTabSz="914400" rtl="0" eaLnBrk="1" fontAlgn="ctr" latinLnBrk="0" hangingPunct="1">
                        <a:lnSpc>
                          <a:spcPct val="100000"/>
                        </a:lnSpc>
                      </a:pPr>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3EB"/>
                    </a:solidFill>
                  </a:tcPr>
                </a:tc>
                <a:tc vMerge="1">
                  <a:txBody>
                    <a:bodyPr/>
                    <a:lstStyle/>
                    <a:p>
                      <a:pPr marL="0" algn="l" defTabSz="914400" rtl="0" eaLnBrk="1" fontAlgn="ctr" latinLnBrk="0" hangingPunct="1">
                        <a:lnSpc>
                          <a:spcPts val="1300"/>
                        </a:lnSpc>
                      </a:pPr>
                      <a:endParaRPr lang="es-CO" sz="1500" b="0" kern="1200" dirty="0">
                        <a:solidFill>
                          <a:schemeClr val="tx1">
                            <a:lumMod val="50000"/>
                          </a:schemeClr>
                        </a:solidFill>
                        <a:highlight>
                          <a:srgbClr val="E5F3EB"/>
                        </a:highlight>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CO" sz="1400" b="0" kern="1200" dirty="0">
                          <a:solidFill>
                            <a:schemeClr val="tx1">
                              <a:lumMod val="50000"/>
                            </a:schemeClr>
                          </a:solidFill>
                          <a:latin typeface="Calibri Light" panose="020F0302020204030204" pitchFamily="34" charset="0"/>
                          <a:ea typeface="+mj-ea"/>
                          <a:cs typeface="Arial"/>
                        </a:rPr>
                        <a:t>Ejecución de la construcción de pista  de 1,460 </a:t>
                      </a:r>
                      <a:r>
                        <a:rPr lang="es-CO" sz="1400" b="0" kern="1200" dirty="0" err="1">
                          <a:solidFill>
                            <a:schemeClr val="tx1">
                              <a:lumMod val="50000"/>
                            </a:schemeClr>
                          </a:solidFill>
                          <a:latin typeface="Calibri Light" panose="020F0302020204030204" pitchFamily="34" charset="0"/>
                          <a:ea typeface="+mj-ea"/>
                          <a:cs typeface="Arial"/>
                        </a:rPr>
                        <a:t>mts</a:t>
                      </a:r>
                      <a:r>
                        <a:rPr lang="es-CO" sz="1400" b="0" kern="1200" dirty="0">
                          <a:solidFill>
                            <a:schemeClr val="tx1">
                              <a:lumMod val="50000"/>
                            </a:schemeClr>
                          </a:solidFill>
                          <a:latin typeface="Calibri Light" panose="020F0302020204030204" pitchFamily="34" charset="0"/>
                          <a:ea typeface="+mj-ea"/>
                          <a:cs typeface="Arial"/>
                        </a:rPr>
                        <a:t>  del aeropuerto del Café </a:t>
                      </a:r>
                      <a:endParaRPr lang="es-419" sz="1400" dirty="0"/>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Adelantar las actuaciones ante los gestores , para que estos estructuren y avancen en el proceso para la contratación de la pista de Aerocafé dentro de los cronogramas establecidos.</a:t>
                      </a:r>
                      <a:endParaRPr lang="es-CO" sz="1400" b="0" kern="1200" dirty="0">
                        <a:solidFill>
                          <a:srgbClr val="FF0000"/>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098308"/>
                  </a:ext>
                </a:extLst>
              </a:tr>
              <a:tr h="711534">
                <a:tc rowSpan="2">
                  <a:txBody>
                    <a:bodyPr/>
                    <a:lstStyle/>
                    <a:p>
                      <a:pPr marL="0" algn="ctr"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26</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Contribuir con la definición de mecanismos de acceso a fuentes de financiación de cooperación internacional, regalías, fondos de inversiones para la paz, recursos nación u otras fuentes, a fin de fomentar el desarrollo de la infraestructura de aeroportuaria</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r>
                        <a:rPr lang="es-CO" sz="1400" b="0" kern="1200" dirty="0">
                          <a:solidFill>
                            <a:schemeClr val="tx1">
                              <a:lumMod val="50000"/>
                            </a:schemeClr>
                          </a:solidFill>
                          <a:latin typeface="Calibri Light" panose="020F0302020204030204" pitchFamily="34" charset="0"/>
                          <a:ea typeface="+mj-ea"/>
                          <a:cs typeface="Arial"/>
                        </a:rPr>
                        <a:t>Asistir técnicamente 30 aeropuertos, propiedad de  las entidades territoriales,  para el fortalecimiento de la infraestructura de transporte aéreo a nivel nacional.  (Línea base 2019 = 4)  </a:t>
                      </a:r>
                      <a:endParaRPr lang="es-419" sz="1400" dirty="0"/>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Gestionar las fuentes de financiación con las entidades de orden nacional, para los proyectos priorizados del orden territorial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39923"/>
                  </a:ext>
                </a:extLst>
              </a:tr>
              <a:tr h="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endParaRPr lang="es-419"/>
                    </a:p>
                  </a:txBody>
                  <a:tcPr/>
                </a:tc>
                <a:tc>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Fortalecer la infraestructura de transporte aéreo a nivel territorial</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869561"/>
                  </a:ext>
                </a:extLst>
              </a:tr>
              <a:tr h="0">
                <a:tc>
                  <a:txBody>
                    <a:bodyPr/>
                    <a:lstStyle/>
                    <a:p>
                      <a:pPr marL="0" algn="ctr"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27</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Desarrollar plataformas logísticas especializadas aeronáuticas que faciliten y promuevan la intermodalidad del transporte aéreo, y las actividades de soporte a la aviación.</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CO" sz="1400" b="0" kern="1200" dirty="0">
                          <a:solidFill>
                            <a:schemeClr val="tx1">
                              <a:lumMod val="50000"/>
                            </a:schemeClr>
                          </a:solidFill>
                          <a:latin typeface="Calibri Light" panose="020F0302020204030204" pitchFamily="34" charset="0"/>
                          <a:ea typeface="+mj-ea"/>
                          <a:cs typeface="Arial"/>
                        </a:rPr>
                        <a:t>Incorporar en los documentos de planificación aeroportuaria el desarrollo de infraestructuras logísticas especializada y el criterio de en las fichas de los proyectos de inversión donde sea viable.</a:t>
                      </a:r>
                      <a:endParaRPr lang="es-419" sz="1400" dirty="0"/>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CO" sz="1400" b="0" kern="1200" dirty="0">
                          <a:solidFill>
                            <a:schemeClr val="tx1">
                              <a:lumMod val="50000"/>
                            </a:schemeClr>
                          </a:solidFill>
                          <a:latin typeface="Calibri Light" panose="020F0302020204030204" pitchFamily="34" charset="0"/>
                          <a:ea typeface="+mj-ea"/>
                          <a:cs typeface="Arial"/>
                        </a:rPr>
                        <a:t>Incorporar en los documentos de planificación aeroportuaria el desarrollo de infraestructuras logísticas especializada </a:t>
                      </a: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4732618"/>
                  </a:ext>
                </a:extLst>
              </a:tr>
              <a:tr h="0">
                <a:tc>
                  <a:txBody>
                    <a:bodyPr/>
                    <a:lstStyle/>
                    <a:p>
                      <a:pPr marL="0" algn="ctr" defTabSz="914400" rtl="0" eaLnBrk="1" fontAlgn="ctr" latinLnBrk="0" hangingPunct="1">
                        <a:lnSpc>
                          <a:spcPct val="100000"/>
                        </a:lnSpc>
                      </a:pPr>
                      <a:endParaRPr lang="es-CO" sz="14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endParaRPr lang="es-CO" sz="14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s-419" sz="1400" dirty="0"/>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lnSpc>
                          <a:spcPct val="100000"/>
                        </a:lnSpc>
                      </a:pPr>
                      <a:r>
                        <a:rPr lang="es-419" sz="14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400" b="0" kern="1200" dirty="0">
                        <a:solidFill>
                          <a:schemeClr val="tx1">
                            <a:lumMod val="50000"/>
                          </a:schemeClr>
                        </a:solidFill>
                        <a:latin typeface="Calibri Light" panose="020F0302020204030204" pitchFamily="34" charset="0"/>
                        <a:ea typeface="+mj-ea"/>
                        <a:cs typeface="Arial"/>
                      </a:endParaRPr>
                    </a:p>
                  </a:txBody>
                  <a:tcPr marL="8241" marR="8241" marT="82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0837853"/>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duotone>
              <a:srgbClr val="4472C4">
                <a:shade val="45000"/>
                <a:satMod val="135000"/>
              </a:srgbClr>
              <a:prstClr val="white"/>
            </a:duotone>
          </a:blip>
          <a:srcRect l="17429" r="20160"/>
          <a:stretch/>
        </p:blipFill>
        <p:spPr>
          <a:xfrm>
            <a:off x="264353" y="359649"/>
            <a:ext cx="344007" cy="651254"/>
          </a:xfrm>
          <a:prstGeom prst="rect">
            <a:avLst/>
          </a:prstGeom>
        </p:spPr>
      </p:pic>
    </p:spTree>
    <p:extLst>
      <p:ext uri="{BB962C8B-B14F-4D97-AF65-F5344CB8AC3E}">
        <p14:creationId xmlns:p14="http://schemas.microsoft.com/office/powerpoint/2010/main" val="4126004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Google Shape;201;p26"/>
          <p:cNvSpPr txBox="1">
            <a:spLocks/>
          </p:cNvSpPr>
          <p:nvPr/>
        </p:nvSpPr>
        <p:spPr>
          <a:xfrm>
            <a:off x="0" y="3878303"/>
            <a:ext cx="8513207" cy="1939917"/>
          </a:xfrm>
          <a:prstGeom prst="rect">
            <a:avLst/>
          </a:prstGeom>
          <a:solidFill>
            <a:srgbClr val="FFFFFE">
              <a:alpha val="81176"/>
            </a:srgbClr>
          </a:solidFill>
          <a:ln>
            <a:noFill/>
          </a:ln>
        </p:spPr>
        <p:txBody>
          <a:bodyPr spcFirstLastPara="1" vert="horz" wrap="square" lIns="77147" tIns="38559" rIns="77147" bIns="38559" rtlCol="0" anchor="t"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78594" indent="0" algn="ctr">
              <a:buSzPct val="150000"/>
              <a:buNone/>
            </a:pPr>
            <a:r>
              <a:rPr lang="es-CO" sz="4050" dirty="0">
                <a:solidFill>
                  <a:srgbClr val="003B6D"/>
                </a:solidFill>
                <a:latin typeface="Calibri Light" panose="020F0302020204030204" pitchFamily="34" charset="0"/>
                <a:cs typeface="Arial"/>
              </a:rPr>
              <a:t>Encadenamiento productivo de una industria nacional aeronáutica en consolidación</a:t>
            </a:r>
            <a:endParaRPr lang="es-CO" sz="3713" dirty="0">
              <a:latin typeface="+mj-lt"/>
            </a:endParaRPr>
          </a:p>
        </p:txBody>
      </p:sp>
    </p:spTree>
    <p:extLst>
      <p:ext uri="{BB962C8B-B14F-4D97-AF65-F5344CB8AC3E}">
        <p14:creationId xmlns:p14="http://schemas.microsoft.com/office/powerpoint/2010/main" val="358749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ector recto 13"/>
          <p:cNvSpPr/>
          <p:nvPr/>
        </p:nvSpPr>
        <p:spPr>
          <a:xfrm>
            <a:off x="2302063" y="5503201"/>
            <a:ext cx="3708000" cy="0"/>
          </a:xfrm>
          <a:prstGeom prst="line">
            <a:avLst/>
          </a:prstGeom>
          <a:ln>
            <a:solidFill>
              <a:srgbClr val="0073CE"/>
            </a:solidFill>
          </a:ln>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5" name="Conector recto 14"/>
          <p:cNvSpPr/>
          <p:nvPr/>
        </p:nvSpPr>
        <p:spPr>
          <a:xfrm>
            <a:off x="2302063" y="4515649"/>
            <a:ext cx="3332479" cy="0"/>
          </a:xfrm>
          <a:prstGeom prst="line">
            <a:avLst/>
          </a:prstGeom>
          <a:ln>
            <a:solidFill>
              <a:srgbClr val="0058B8"/>
            </a:solidFill>
          </a:ln>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6" name="Conector recto 15"/>
          <p:cNvSpPr/>
          <p:nvPr/>
        </p:nvSpPr>
        <p:spPr>
          <a:xfrm>
            <a:off x="2302063" y="3320833"/>
            <a:ext cx="3332479" cy="0"/>
          </a:xfrm>
          <a:prstGeom prst="line">
            <a:avLst/>
          </a:prstGeom>
          <a:ln>
            <a:solidFill>
              <a:srgbClr val="0040A6"/>
            </a:solidFill>
          </a:ln>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8" name="Conector recto 17"/>
          <p:cNvSpPr/>
          <p:nvPr/>
        </p:nvSpPr>
        <p:spPr>
          <a:xfrm>
            <a:off x="2302063" y="2333281"/>
            <a:ext cx="3744000" cy="0"/>
          </a:xfrm>
          <a:prstGeom prst="line">
            <a:avLst/>
          </a:prstGeom>
          <a:ln>
            <a:solidFill>
              <a:srgbClr val="005595"/>
            </a:solidFill>
          </a:ln>
        </p:spPr>
        <p:style>
          <a:lnRef idx="2">
            <a:schemeClr val="accent3">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9" name="Elipse 18"/>
          <p:cNvSpPr/>
          <p:nvPr/>
        </p:nvSpPr>
        <p:spPr>
          <a:xfrm>
            <a:off x="270063" y="1886241"/>
            <a:ext cx="4064000" cy="4064000"/>
          </a:xfrm>
          <a:prstGeom prst="ellipse">
            <a:avLst/>
          </a:prstGeom>
          <a:solidFill>
            <a:srgbClr val="003B6B"/>
          </a:solidFill>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Forma libre: forma 20"/>
          <p:cNvSpPr/>
          <p:nvPr/>
        </p:nvSpPr>
        <p:spPr>
          <a:xfrm>
            <a:off x="1001583" y="4044225"/>
            <a:ext cx="2600960" cy="1341120"/>
          </a:xfrm>
          <a:custGeom>
            <a:avLst/>
            <a:gdLst>
              <a:gd name="connsiteX0" fmla="*/ 0 w 2600960"/>
              <a:gd name="connsiteY0" fmla="*/ 0 h 1341120"/>
              <a:gd name="connsiteX1" fmla="*/ 2600960 w 2600960"/>
              <a:gd name="connsiteY1" fmla="*/ 0 h 1341120"/>
              <a:gd name="connsiteX2" fmla="*/ 2600960 w 2600960"/>
              <a:gd name="connsiteY2" fmla="*/ 1341120 h 1341120"/>
              <a:gd name="connsiteX3" fmla="*/ 0 w 2600960"/>
              <a:gd name="connsiteY3" fmla="*/ 1341120 h 1341120"/>
              <a:gd name="connsiteX4" fmla="*/ 0 w 2600960"/>
              <a:gd name="connsiteY4" fmla="*/ 0 h 13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960" h="1341120">
                <a:moveTo>
                  <a:pt x="0" y="0"/>
                </a:moveTo>
                <a:lnTo>
                  <a:pt x="2600960" y="0"/>
                </a:lnTo>
                <a:lnTo>
                  <a:pt x="2600960" y="1341120"/>
                </a:lnTo>
                <a:lnTo>
                  <a:pt x="0" y="1341120"/>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s-ES" sz="6500" kern="1200" dirty="0"/>
          </a:p>
        </p:txBody>
      </p:sp>
      <p:sp>
        <p:nvSpPr>
          <p:cNvPr id="22" name="Elipse 21"/>
          <p:cNvSpPr/>
          <p:nvPr/>
        </p:nvSpPr>
        <p:spPr>
          <a:xfrm>
            <a:off x="5188209" y="1886241"/>
            <a:ext cx="894080" cy="894080"/>
          </a:xfrm>
          <a:prstGeom prst="ellipse">
            <a:avLst/>
          </a:prstGeom>
          <a:solidFill>
            <a:srgbClr val="005595"/>
          </a:solidFill>
        </p:spPr>
        <p:style>
          <a:lnRef idx="2">
            <a:schemeClr val="lt1">
              <a:hueOff val="0"/>
              <a:satOff val="0"/>
              <a:lumOff val="0"/>
              <a:alphaOff val="0"/>
            </a:schemeClr>
          </a:lnRef>
          <a:fillRef idx="1">
            <a:schemeClr val="accent3">
              <a:tint val="50000"/>
              <a:hueOff val="2344392"/>
              <a:satOff val="1979"/>
              <a:lumOff val="3796"/>
              <a:alphaOff val="0"/>
            </a:schemeClr>
          </a:fillRef>
          <a:effectRef idx="0">
            <a:schemeClr val="accent3">
              <a:tint val="50000"/>
              <a:hueOff val="2344392"/>
              <a:satOff val="1979"/>
              <a:lumOff val="3796"/>
              <a:alphaOff val="0"/>
            </a:schemeClr>
          </a:effectRef>
          <a:fontRef idx="minor">
            <a:schemeClr val="lt1">
              <a:hueOff val="0"/>
              <a:satOff val="0"/>
              <a:lumOff val="0"/>
              <a:alphaOff val="0"/>
            </a:schemeClr>
          </a:fontRef>
        </p:style>
      </p:sp>
      <p:sp>
        <p:nvSpPr>
          <p:cNvPr id="24" name="Forma libre: forma 23"/>
          <p:cNvSpPr/>
          <p:nvPr/>
        </p:nvSpPr>
        <p:spPr>
          <a:xfrm>
            <a:off x="6752144" y="1886241"/>
            <a:ext cx="164591" cy="894080"/>
          </a:xfrm>
          <a:custGeom>
            <a:avLst/>
            <a:gdLst>
              <a:gd name="connsiteX0" fmla="*/ 0 w 164591"/>
              <a:gd name="connsiteY0" fmla="*/ 0 h 894080"/>
              <a:gd name="connsiteX1" fmla="*/ 164591 w 164591"/>
              <a:gd name="connsiteY1" fmla="*/ 0 h 894080"/>
              <a:gd name="connsiteX2" fmla="*/ 164591 w 164591"/>
              <a:gd name="connsiteY2" fmla="*/ 894080 h 894080"/>
              <a:gd name="connsiteX3" fmla="*/ 0 w 164591"/>
              <a:gd name="connsiteY3" fmla="*/ 894080 h 894080"/>
              <a:gd name="connsiteX4" fmla="*/ 0 w 164591"/>
              <a:gd name="connsiteY4" fmla="*/ 0 h 89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1" h="894080">
                <a:moveTo>
                  <a:pt x="0" y="0"/>
                </a:moveTo>
                <a:lnTo>
                  <a:pt x="164591" y="0"/>
                </a:lnTo>
                <a:lnTo>
                  <a:pt x="164591" y="894080"/>
                </a:lnTo>
                <a:lnTo>
                  <a:pt x="0" y="894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dirty="0"/>
          </a:p>
        </p:txBody>
      </p:sp>
      <p:sp>
        <p:nvSpPr>
          <p:cNvPr id="25" name="Elipse 24"/>
          <p:cNvSpPr/>
          <p:nvPr/>
        </p:nvSpPr>
        <p:spPr>
          <a:xfrm>
            <a:off x="5187503" y="2873793"/>
            <a:ext cx="894080" cy="894080"/>
          </a:xfrm>
          <a:prstGeom prst="ellipse">
            <a:avLst/>
          </a:prstGeom>
          <a:solidFill>
            <a:srgbClr val="0040A6"/>
          </a:solidFill>
        </p:spPr>
        <p:style>
          <a:lnRef idx="2">
            <a:schemeClr val="lt1">
              <a:hueOff val="0"/>
              <a:satOff val="0"/>
              <a:lumOff val="0"/>
              <a:alphaOff val="0"/>
            </a:schemeClr>
          </a:lnRef>
          <a:fillRef idx="1">
            <a:schemeClr val="accent3">
              <a:tint val="50000"/>
              <a:hueOff val="4688784"/>
              <a:satOff val="3958"/>
              <a:lumOff val="7593"/>
              <a:alphaOff val="0"/>
            </a:schemeClr>
          </a:fillRef>
          <a:effectRef idx="0">
            <a:schemeClr val="accent3">
              <a:tint val="50000"/>
              <a:hueOff val="4688784"/>
              <a:satOff val="3958"/>
              <a:lumOff val="7593"/>
              <a:alphaOff val="0"/>
            </a:schemeClr>
          </a:effectRef>
          <a:fontRef idx="minor">
            <a:schemeClr val="lt1">
              <a:hueOff val="0"/>
              <a:satOff val="0"/>
              <a:lumOff val="0"/>
              <a:alphaOff val="0"/>
            </a:schemeClr>
          </a:fontRef>
        </p:style>
      </p:sp>
      <p:sp>
        <p:nvSpPr>
          <p:cNvPr id="26" name="Forma libre: forma 25"/>
          <p:cNvSpPr/>
          <p:nvPr/>
        </p:nvSpPr>
        <p:spPr>
          <a:xfrm>
            <a:off x="6081583" y="2873793"/>
            <a:ext cx="231648" cy="894080"/>
          </a:xfrm>
          <a:custGeom>
            <a:avLst/>
            <a:gdLst>
              <a:gd name="connsiteX0" fmla="*/ 0 w 231648"/>
              <a:gd name="connsiteY0" fmla="*/ 0 h 894080"/>
              <a:gd name="connsiteX1" fmla="*/ 231648 w 231648"/>
              <a:gd name="connsiteY1" fmla="*/ 0 h 894080"/>
              <a:gd name="connsiteX2" fmla="*/ 231648 w 231648"/>
              <a:gd name="connsiteY2" fmla="*/ 894080 h 894080"/>
              <a:gd name="connsiteX3" fmla="*/ 0 w 231648"/>
              <a:gd name="connsiteY3" fmla="*/ 894080 h 894080"/>
              <a:gd name="connsiteX4" fmla="*/ 0 w 231648"/>
              <a:gd name="connsiteY4" fmla="*/ 0 h 89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48" h="894080">
                <a:moveTo>
                  <a:pt x="0" y="0"/>
                </a:moveTo>
                <a:lnTo>
                  <a:pt x="231648" y="0"/>
                </a:lnTo>
                <a:lnTo>
                  <a:pt x="231648" y="894080"/>
                </a:lnTo>
                <a:lnTo>
                  <a:pt x="0" y="894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dirty="0"/>
          </a:p>
        </p:txBody>
      </p:sp>
      <p:sp>
        <p:nvSpPr>
          <p:cNvPr id="27" name="Elipse 26"/>
          <p:cNvSpPr/>
          <p:nvPr/>
        </p:nvSpPr>
        <p:spPr>
          <a:xfrm>
            <a:off x="5187503" y="4068609"/>
            <a:ext cx="894080" cy="894080"/>
          </a:xfrm>
          <a:prstGeom prst="ellipse">
            <a:avLst/>
          </a:prstGeom>
          <a:solidFill>
            <a:srgbClr val="0058B8"/>
          </a:solidFill>
        </p:spPr>
        <p:style>
          <a:lnRef idx="2">
            <a:schemeClr val="lt1">
              <a:hueOff val="0"/>
              <a:satOff val="0"/>
              <a:lumOff val="0"/>
              <a:alphaOff val="0"/>
            </a:schemeClr>
          </a:lnRef>
          <a:fillRef idx="1">
            <a:schemeClr val="accent3">
              <a:tint val="50000"/>
              <a:hueOff val="7033176"/>
              <a:satOff val="5937"/>
              <a:lumOff val="11389"/>
              <a:alphaOff val="0"/>
            </a:schemeClr>
          </a:fillRef>
          <a:effectRef idx="0">
            <a:schemeClr val="accent3">
              <a:tint val="50000"/>
              <a:hueOff val="7033176"/>
              <a:satOff val="5937"/>
              <a:lumOff val="11389"/>
              <a:alphaOff val="0"/>
            </a:schemeClr>
          </a:effectRef>
          <a:fontRef idx="minor">
            <a:schemeClr val="lt1">
              <a:hueOff val="0"/>
              <a:satOff val="0"/>
              <a:lumOff val="0"/>
              <a:alphaOff val="0"/>
            </a:schemeClr>
          </a:fontRef>
        </p:style>
      </p:sp>
      <p:sp>
        <p:nvSpPr>
          <p:cNvPr id="28" name="Forma libre: forma 27"/>
          <p:cNvSpPr/>
          <p:nvPr/>
        </p:nvSpPr>
        <p:spPr>
          <a:xfrm>
            <a:off x="6081583" y="4068609"/>
            <a:ext cx="231648" cy="894080"/>
          </a:xfrm>
          <a:custGeom>
            <a:avLst/>
            <a:gdLst>
              <a:gd name="connsiteX0" fmla="*/ 0 w 231648"/>
              <a:gd name="connsiteY0" fmla="*/ 0 h 894080"/>
              <a:gd name="connsiteX1" fmla="*/ 231648 w 231648"/>
              <a:gd name="connsiteY1" fmla="*/ 0 h 894080"/>
              <a:gd name="connsiteX2" fmla="*/ 231648 w 231648"/>
              <a:gd name="connsiteY2" fmla="*/ 894080 h 894080"/>
              <a:gd name="connsiteX3" fmla="*/ 0 w 231648"/>
              <a:gd name="connsiteY3" fmla="*/ 894080 h 894080"/>
              <a:gd name="connsiteX4" fmla="*/ 0 w 231648"/>
              <a:gd name="connsiteY4" fmla="*/ 0 h 89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48" h="894080">
                <a:moveTo>
                  <a:pt x="0" y="0"/>
                </a:moveTo>
                <a:lnTo>
                  <a:pt x="231648" y="0"/>
                </a:lnTo>
                <a:lnTo>
                  <a:pt x="231648" y="894080"/>
                </a:lnTo>
                <a:lnTo>
                  <a:pt x="0" y="894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dirty="0"/>
          </a:p>
        </p:txBody>
      </p:sp>
      <p:sp>
        <p:nvSpPr>
          <p:cNvPr id="29" name="Elipse 28"/>
          <p:cNvSpPr/>
          <p:nvPr/>
        </p:nvSpPr>
        <p:spPr>
          <a:xfrm>
            <a:off x="5188209" y="5073810"/>
            <a:ext cx="894080" cy="894080"/>
          </a:xfrm>
          <a:prstGeom prst="ellipse">
            <a:avLst/>
          </a:prstGeom>
          <a:solidFill>
            <a:srgbClr val="0073CE"/>
          </a:solidFill>
        </p:spPr>
        <p:style>
          <a:lnRef idx="2">
            <a:schemeClr val="lt1">
              <a:hueOff val="0"/>
              <a:satOff val="0"/>
              <a:lumOff val="0"/>
              <a:alphaOff val="0"/>
            </a:schemeClr>
          </a:lnRef>
          <a:fillRef idx="1">
            <a:schemeClr val="accent3">
              <a:tint val="50000"/>
              <a:hueOff val="9377568"/>
              <a:satOff val="7916"/>
              <a:lumOff val="15186"/>
              <a:alphaOff val="0"/>
            </a:schemeClr>
          </a:fillRef>
          <a:effectRef idx="0">
            <a:schemeClr val="accent3">
              <a:tint val="50000"/>
              <a:hueOff val="9377568"/>
              <a:satOff val="7916"/>
              <a:lumOff val="15186"/>
              <a:alphaOff val="0"/>
            </a:schemeClr>
          </a:effectRef>
          <a:fontRef idx="minor">
            <a:schemeClr val="lt1">
              <a:hueOff val="0"/>
              <a:satOff val="0"/>
              <a:lumOff val="0"/>
              <a:alphaOff val="0"/>
            </a:schemeClr>
          </a:fontRef>
        </p:style>
      </p:sp>
      <p:sp>
        <p:nvSpPr>
          <p:cNvPr id="36" name="Forma libre: forma 35"/>
          <p:cNvSpPr/>
          <p:nvPr/>
        </p:nvSpPr>
        <p:spPr>
          <a:xfrm>
            <a:off x="6752144" y="5056161"/>
            <a:ext cx="164591" cy="894080"/>
          </a:xfrm>
          <a:custGeom>
            <a:avLst/>
            <a:gdLst>
              <a:gd name="connsiteX0" fmla="*/ 0 w 164591"/>
              <a:gd name="connsiteY0" fmla="*/ 0 h 894080"/>
              <a:gd name="connsiteX1" fmla="*/ 164591 w 164591"/>
              <a:gd name="connsiteY1" fmla="*/ 0 h 894080"/>
              <a:gd name="connsiteX2" fmla="*/ 164591 w 164591"/>
              <a:gd name="connsiteY2" fmla="*/ 894080 h 894080"/>
              <a:gd name="connsiteX3" fmla="*/ 0 w 164591"/>
              <a:gd name="connsiteY3" fmla="*/ 894080 h 894080"/>
              <a:gd name="connsiteX4" fmla="*/ 0 w 164591"/>
              <a:gd name="connsiteY4" fmla="*/ 0 h 89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1" h="894080">
                <a:moveTo>
                  <a:pt x="0" y="0"/>
                </a:moveTo>
                <a:lnTo>
                  <a:pt x="164591" y="0"/>
                </a:lnTo>
                <a:lnTo>
                  <a:pt x="164591" y="894080"/>
                </a:lnTo>
                <a:lnTo>
                  <a:pt x="0" y="8940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ES" sz="500" kern="1200" dirty="0"/>
          </a:p>
        </p:txBody>
      </p:sp>
      <p:sp>
        <p:nvSpPr>
          <p:cNvPr id="12" name="Rectángulo 11"/>
          <p:cNvSpPr/>
          <p:nvPr/>
        </p:nvSpPr>
        <p:spPr>
          <a:xfrm>
            <a:off x="307701" y="262890"/>
            <a:ext cx="8942625" cy="1061864"/>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Industria aeronáutica y cadena de suministro como el componente de valor agregado</a:t>
            </a:r>
          </a:p>
        </p:txBody>
      </p:sp>
      <p:sp>
        <p:nvSpPr>
          <p:cNvPr id="30" name="Marcador de fecha 4"/>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31" name="Marcador de pie de página 5"/>
          <p:cNvSpPr>
            <a:spLocks noGrp="1"/>
          </p:cNvSpPr>
          <p:nvPr>
            <p:ph type="ftr" sz="quarter" idx="11"/>
          </p:nvPr>
        </p:nvSpPr>
        <p:spPr>
          <a:xfrm>
            <a:off x="2385560" y="6526575"/>
            <a:ext cx="7539849" cy="250527"/>
          </a:xfrm>
        </p:spPr>
        <p:txBody>
          <a:bodyPr/>
          <a:lstStyle/>
          <a:p>
            <a:r>
              <a:rPr lang="es-ES" dirty="0"/>
              <a:t>www.aerocivil.gov.co</a:t>
            </a:r>
          </a:p>
        </p:txBody>
      </p:sp>
      <p:sp>
        <p:nvSpPr>
          <p:cNvPr id="32"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26</a:t>
            </a:fld>
            <a:endParaRPr lang="es-ES" dirty="0"/>
          </a:p>
        </p:txBody>
      </p:sp>
      <p:pic>
        <p:nvPicPr>
          <p:cNvPr id="17" name="Imagen 16"/>
          <p:cNvPicPr>
            <a:picLocks noChangeAspect="1"/>
          </p:cNvPicPr>
          <p:nvPr/>
        </p:nvPicPr>
        <p:blipFill rotWithShape="1">
          <a:blip r:embed="rId2">
            <a:lum bright="70000" contrast="-70000"/>
          </a:blip>
          <a:srcRect l="9416" t="1374" r="7439" b="2112"/>
          <a:stretch/>
        </p:blipFill>
        <p:spPr>
          <a:xfrm>
            <a:off x="1965306" y="2219146"/>
            <a:ext cx="654814" cy="654647"/>
          </a:xfrm>
          <a:prstGeom prst="ellipse">
            <a:avLst/>
          </a:prstGeom>
          <a:ln w="190500" cap="rnd">
            <a:noFill/>
            <a:prstDash val="solid"/>
          </a:ln>
          <a:effectLst/>
        </p:spPr>
      </p:pic>
      <p:sp>
        <p:nvSpPr>
          <p:cNvPr id="20" name="Rectángulo: esquinas redondeadas 19"/>
          <p:cNvSpPr/>
          <p:nvPr/>
        </p:nvSpPr>
        <p:spPr>
          <a:xfrm>
            <a:off x="243721" y="2588217"/>
            <a:ext cx="4003158" cy="3109171"/>
          </a:xfrm>
          <a:prstGeom prst="roundRect">
            <a:avLst/>
          </a:prstGeom>
        </p:spPr>
        <p:txBody>
          <a:bodyPr vert="horz" lIns="91440" tIns="45720" rIns="91440" bIns="45720" rtlCol="0" anchor="ctr">
            <a:normAutofit/>
          </a:bodyPr>
          <a:lstStyle/>
          <a:p>
            <a:pPr algn="ctr">
              <a:lnSpc>
                <a:spcPct val="90000"/>
              </a:lnSpc>
              <a:spcBef>
                <a:spcPct val="0"/>
              </a:spcBef>
            </a:pPr>
            <a:r>
              <a:rPr lang="es-CO" b="1" dirty="0">
                <a:solidFill>
                  <a:schemeClr val="bg1"/>
                </a:solidFill>
                <a:latin typeface="Calibri Light" panose="020F0302020204030204" pitchFamily="34" charset="0"/>
              </a:rPr>
              <a:t>Potenciar la industria aeronáutica como un importante proveedor de piezas, partes y componentes aeronáuticos certificados para la región y como punto focal en la producción de aeronaves livianas (ALS) y no tripuladas (UAS - RPAS), impulsando a su vez servicios de mantenimiento y reparación de aeronaves.</a:t>
            </a:r>
          </a:p>
        </p:txBody>
      </p:sp>
      <p:sp>
        <p:nvSpPr>
          <p:cNvPr id="46" name="Rectángulo 1"/>
          <p:cNvSpPr/>
          <p:nvPr/>
        </p:nvSpPr>
        <p:spPr>
          <a:xfrm>
            <a:off x="6128970" y="5159856"/>
            <a:ext cx="5799021" cy="584775"/>
          </a:xfrm>
          <a:prstGeom prst="rect">
            <a:avLst/>
          </a:prstGeom>
        </p:spPr>
        <p:txBody>
          <a:bodyPr wrap="square">
            <a:spAutoFit/>
          </a:bodyPr>
          <a:lstStyle/>
          <a:p>
            <a:pPr algn="just" defTabSz="914400">
              <a:buClr>
                <a:srgbClr val="CC9900"/>
              </a:buClr>
              <a:buSzPct val="200000"/>
            </a:pPr>
            <a:r>
              <a:rPr lang="es-CO" sz="1600" dirty="0">
                <a:solidFill>
                  <a:schemeClr val="tx1">
                    <a:lumMod val="50000"/>
                  </a:schemeClr>
                </a:solidFill>
                <a:latin typeface="Calibri Light" panose="020F0302020204030204" pitchFamily="34" charset="0"/>
              </a:rPr>
              <a:t>Desarrollar una hoja de ruta que señale cada uno de los procesos necesarios para el desarrollo de la industria aeronáutica.</a:t>
            </a:r>
          </a:p>
        </p:txBody>
      </p:sp>
      <p:sp>
        <p:nvSpPr>
          <p:cNvPr id="47" name="Rectángulo 46"/>
          <p:cNvSpPr/>
          <p:nvPr/>
        </p:nvSpPr>
        <p:spPr>
          <a:xfrm>
            <a:off x="6131480" y="2170238"/>
            <a:ext cx="5796511" cy="338554"/>
          </a:xfrm>
          <a:prstGeom prst="rect">
            <a:avLst/>
          </a:prstGeom>
        </p:spPr>
        <p:txBody>
          <a:bodyPr wrap="square">
            <a:spAutoFit/>
          </a:bodyPr>
          <a:lstStyle/>
          <a:p>
            <a:pPr algn="just" defTabSz="914400">
              <a:buClr>
                <a:srgbClr val="CC9900"/>
              </a:buClr>
              <a:buSzPct val="200000"/>
            </a:pPr>
            <a:r>
              <a:rPr lang="es-CO" sz="1600" dirty="0">
                <a:solidFill>
                  <a:schemeClr val="tx1">
                    <a:lumMod val="50000"/>
                  </a:schemeClr>
                </a:solidFill>
                <a:latin typeface="Calibri Light" panose="020F0302020204030204" pitchFamily="34" charset="0"/>
              </a:rPr>
              <a:t>Promover la transformación productiva sostenible</a:t>
            </a:r>
          </a:p>
        </p:txBody>
      </p:sp>
      <p:pic>
        <p:nvPicPr>
          <p:cNvPr id="51" name="Picture 2"/>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98544" l="0" r="99180">
                        <a14:foregroundMark x1="44672" y1="31553" x2="44672" y2="31553"/>
                        <a14:foregroundMark x1="38115" y1="12621" x2="38115" y2="12621"/>
                        <a14:foregroundMark x1="64754" y1="42233" x2="64754" y2="42233"/>
                        <a14:foregroundMark x1="66803" y1="88350" x2="66803" y2="88350"/>
                      </a14:backgroundRemoval>
                    </a14:imgEffect>
                  </a14:imgLayer>
                </a14:imgProps>
              </a:ext>
              <a:ext uri="{28A0092B-C50C-407E-A947-70E740481C1C}">
                <a14:useLocalDpi xmlns:a14="http://schemas.microsoft.com/office/drawing/2010/main" val="0"/>
              </a:ext>
            </a:extLst>
          </a:blip>
          <a:stretch>
            <a:fillRect/>
          </a:stretch>
        </p:blipFill>
        <p:spPr>
          <a:xfrm>
            <a:off x="5296739" y="2072529"/>
            <a:ext cx="642073" cy="542078"/>
          </a:xfrm>
          <a:prstGeom prst="rect">
            <a:avLst/>
          </a:prstGeom>
        </p:spPr>
      </p:pic>
      <p:pic>
        <p:nvPicPr>
          <p:cNvPr id="50" name="Picture 3"/>
          <p:cNvPicPr>
            <a:picLocks noChangeAspect="1"/>
          </p:cNvPicPr>
          <p:nvPr/>
        </p:nvPicPr>
        <p:blipFill>
          <a:blip r:embed="rId5">
            <a:duotone>
              <a:srgbClr val="FFC000">
                <a:shade val="45000"/>
                <a:satMod val="135000"/>
              </a:srgbClr>
              <a:prstClr val="white"/>
            </a:duotone>
            <a:extLst>
              <a:ext uri="{BEBA8EAE-BF5A-486C-A8C5-ECC9F3942E4B}">
                <a14:imgProps xmlns:a14="http://schemas.microsoft.com/office/drawing/2010/main">
                  <a14:imgLayer r:embed="rId6">
                    <a14:imgEffect>
                      <a14:backgroundRemoval t="20000" b="78667" l="4018" r="100000"/>
                    </a14:imgEffect>
                  </a14:imgLayer>
                </a14:imgProps>
              </a:ext>
              <a:ext uri="{28A0092B-C50C-407E-A947-70E740481C1C}">
                <a14:useLocalDpi xmlns:a14="http://schemas.microsoft.com/office/drawing/2010/main" val="0"/>
              </a:ext>
            </a:extLst>
          </a:blip>
          <a:stretch>
            <a:fillRect/>
          </a:stretch>
        </p:blipFill>
        <p:spPr>
          <a:xfrm rot="19862686">
            <a:off x="5587587" y="2089501"/>
            <a:ext cx="402425" cy="404222"/>
          </a:xfrm>
          <a:prstGeom prst="rect">
            <a:avLst/>
          </a:prstGeom>
        </p:spPr>
      </p:pic>
      <p:sp>
        <p:nvSpPr>
          <p:cNvPr id="53" name="Rectángulo 1"/>
          <p:cNvSpPr/>
          <p:nvPr/>
        </p:nvSpPr>
        <p:spPr>
          <a:xfrm>
            <a:off x="6131480" y="3149366"/>
            <a:ext cx="5796511" cy="338554"/>
          </a:xfrm>
          <a:prstGeom prst="rect">
            <a:avLst/>
          </a:prstGeom>
        </p:spPr>
        <p:txBody>
          <a:bodyPr wrap="square">
            <a:spAutoFit/>
          </a:bodyPr>
          <a:lstStyle/>
          <a:p>
            <a:pPr algn="just" defTabSz="914400">
              <a:buClr>
                <a:srgbClr val="CC9900"/>
              </a:buClr>
              <a:buSzPct val="200000"/>
            </a:pPr>
            <a:r>
              <a:rPr lang="es-CO" sz="1600" dirty="0">
                <a:solidFill>
                  <a:schemeClr val="tx1">
                    <a:lumMod val="50000"/>
                  </a:schemeClr>
                </a:solidFill>
                <a:latin typeface="Calibri Light" panose="020F0302020204030204" pitchFamily="34" charset="0"/>
              </a:rPr>
              <a:t>Fortalecer los procesos de certificación de productos aeronáuticos</a:t>
            </a:r>
          </a:p>
        </p:txBody>
      </p:sp>
      <p:pic>
        <p:nvPicPr>
          <p:cNvPr id="54" name="Picture 5"/>
          <p:cNvPicPr>
            <a:picLocks noChangeAspect="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5319521" y="2988659"/>
            <a:ext cx="648535" cy="648535"/>
          </a:xfrm>
          <a:prstGeom prst="rect">
            <a:avLst/>
          </a:prstGeom>
        </p:spPr>
      </p:pic>
      <p:sp>
        <p:nvSpPr>
          <p:cNvPr id="56" name="Rectángulo 1"/>
          <p:cNvSpPr/>
          <p:nvPr/>
        </p:nvSpPr>
        <p:spPr>
          <a:xfrm>
            <a:off x="6131480" y="4100150"/>
            <a:ext cx="5796512" cy="830997"/>
          </a:xfrm>
          <a:prstGeom prst="rect">
            <a:avLst/>
          </a:prstGeom>
        </p:spPr>
        <p:txBody>
          <a:bodyPr wrap="square">
            <a:spAutoFit/>
          </a:bodyPr>
          <a:lstStyle/>
          <a:p>
            <a:pPr algn="just" defTabSz="914400">
              <a:buClr>
                <a:srgbClr val="CC9900"/>
              </a:buClr>
              <a:buSzPct val="200000"/>
            </a:pPr>
            <a:r>
              <a:rPr lang="es-CO" sz="1600" dirty="0">
                <a:solidFill>
                  <a:schemeClr val="tx1">
                    <a:lumMod val="50000"/>
                  </a:schemeClr>
                </a:solidFill>
                <a:latin typeface="Calibri Light" panose="020F0302020204030204" pitchFamily="34" charset="0"/>
              </a:rPr>
              <a:t>Contar con los mecanismos de reconocimiento de los productos aeronáuticos colombianos por parte de las autoridades aeronáuticas líderes en el mundo</a:t>
            </a:r>
          </a:p>
        </p:txBody>
      </p:sp>
      <p:grpSp>
        <p:nvGrpSpPr>
          <p:cNvPr id="57" name="Group 19"/>
          <p:cNvGrpSpPr/>
          <p:nvPr/>
        </p:nvGrpSpPr>
        <p:grpSpPr>
          <a:xfrm>
            <a:off x="5260757" y="4170980"/>
            <a:ext cx="680579" cy="610838"/>
            <a:chOff x="6016269" y="3902503"/>
            <a:chExt cx="1794933" cy="1611000"/>
          </a:xfrm>
        </p:grpSpPr>
        <p:pic>
          <p:nvPicPr>
            <p:cNvPr id="5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441" r="100000">
                          <a14:foregroundMark x1="73128" y1="15315" x2="73128" y2="15315"/>
                          <a14:foregroundMark x1="75771" y1="14865" x2="75771" y2="14865"/>
                          <a14:foregroundMark x1="77093" y1="13514" x2="77093" y2="13514"/>
                          <a14:foregroundMark x1="80176" y1="13063" x2="80176" y2="13063"/>
                          <a14:foregroundMark x1="81938" y1="13514" x2="81938" y2="13514"/>
                          <a14:foregroundMark x1="85463" y1="15766" x2="85463" y2="15766"/>
                        </a14:backgroundRemoval>
                      </a14:imgEffect>
                    </a14:imgLayer>
                  </a14:imgProps>
                </a:ext>
                <a:ext uri="{28A0092B-C50C-407E-A947-70E740481C1C}">
                  <a14:useLocalDpi xmlns:a14="http://schemas.microsoft.com/office/drawing/2010/main" val="0"/>
                </a:ext>
              </a:extLst>
            </a:blip>
            <a:stretch>
              <a:fillRect/>
            </a:stretch>
          </p:blipFill>
          <p:spPr>
            <a:xfrm>
              <a:off x="6528831" y="3902503"/>
              <a:ext cx="1111408" cy="1086928"/>
            </a:xfrm>
            <a:prstGeom prst="rect">
              <a:avLst/>
            </a:prstGeom>
          </p:spPr>
        </p:pic>
        <p:pic>
          <p:nvPicPr>
            <p:cNvPr id="59" name="Picture 18"/>
            <p:cNvPicPr>
              <a:picLocks noChangeAspect="1"/>
            </p:cNvPicPr>
            <p:nvPr/>
          </p:nvPicPr>
          <p:blipFill rotWithShape="1">
            <a:blip r:embed="rId10">
              <a:extLst>
                <a:ext uri="{BEBA8EAE-BF5A-486C-A8C5-ECC9F3942E4B}">
                  <a14:imgProps xmlns:a14="http://schemas.microsoft.com/office/drawing/2010/main">
                    <a14:imgLayer r:embed="rId11">
                      <a14:imgEffect>
                        <a14:backgroundRemoval t="47895" b="82632" l="4906" r="76604">
                          <a14:foregroundMark x1="46038" y1="55263" x2="46038" y2="55263"/>
                          <a14:foregroundMark x1="34717" y1="57368" x2="34717" y2="57368"/>
                          <a14:foregroundMark x1="67925" y1="55789" x2="67925" y2="55789"/>
                          <a14:foregroundMark x1="30943" y1="76316" x2="30943" y2="76316"/>
                          <a14:foregroundMark x1="12830" y1="62632" x2="12830" y2="62632"/>
                          <a14:foregroundMark x1="53208" y1="54737" x2="53208" y2="54737"/>
                          <a14:foregroundMark x1="23396" y1="54737" x2="23396" y2="54737"/>
                          <a14:foregroundMark x1="30943" y1="68421" x2="30943" y2="68421"/>
                        </a14:backgroundRemoval>
                      </a14:imgEffect>
                    </a14:imgLayer>
                  </a14:imgProps>
                </a:ext>
                <a:ext uri="{28A0092B-C50C-407E-A947-70E740481C1C}">
                  <a14:useLocalDpi xmlns:a14="http://schemas.microsoft.com/office/drawing/2010/main" val="0"/>
                </a:ext>
              </a:extLst>
            </a:blip>
            <a:srcRect l="5388" t="48989" r="23500" b="17386"/>
            <a:stretch/>
          </p:blipFill>
          <p:spPr>
            <a:xfrm>
              <a:off x="6016269" y="4904981"/>
              <a:ext cx="1794933" cy="608522"/>
            </a:xfrm>
            <a:prstGeom prst="rect">
              <a:avLst/>
            </a:prstGeom>
          </p:spPr>
        </p:pic>
      </p:grpSp>
      <p:grpSp>
        <p:nvGrpSpPr>
          <p:cNvPr id="38" name="Grupo 37"/>
          <p:cNvGrpSpPr/>
          <p:nvPr/>
        </p:nvGrpSpPr>
        <p:grpSpPr>
          <a:xfrm>
            <a:off x="5345462" y="5240627"/>
            <a:ext cx="596651" cy="596651"/>
            <a:chOff x="11107751" y="1983235"/>
            <a:chExt cx="596651" cy="596651"/>
          </a:xfrm>
        </p:grpSpPr>
        <p:sp>
          <p:nvSpPr>
            <p:cNvPr id="55" name="Rectángulo 54"/>
            <p:cNvSpPr/>
            <p:nvPr/>
          </p:nvSpPr>
          <p:spPr>
            <a:xfrm>
              <a:off x="11259878" y="2072529"/>
              <a:ext cx="322521" cy="4362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pic>
          <p:nvPicPr>
            <p:cNvPr id="45" name="Picture 23"/>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07751" y="1983235"/>
              <a:ext cx="596651" cy="596651"/>
            </a:xfrm>
            <a:prstGeom prst="rect">
              <a:avLst/>
            </a:prstGeom>
          </p:spPr>
        </p:pic>
      </p:grpSp>
    </p:spTree>
    <p:extLst>
      <p:ext uri="{BB962C8B-B14F-4D97-AF65-F5344CB8AC3E}">
        <p14:creationId xmlns:p14="http://schemas.microsoft.com/office/powerpoint/2010/main" val="1302940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27</a:t>
            </a:fld>
            <a:endParaRPr lang="es-ES" dirty="0"/>
          </a:p>
        </p:txBody>
      </p:sp>
      <p:sp>
        <p:nvSpPr>
          <p:cNvPr id="49" name="Rectángulo 48"/>
          <p:cNvSpPr/>
          <p:nvPr/>
        </p:nvSpPr>
        <p:spPr>
          <a:xfrm>
            <a:off x="700489" y="669792"/>
            <a:ext cx="8725425"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industria aeronáutica y cadena de suministro</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3" name="Tabla 2"/>
          <p:cNvGraphicFramePr>
            <a:graphicFrameLocks noGrp="1"/>
          </p:cNvGraphicFramePr>
          <p:nvPr>
            <p:extLst>
              <p:ext uri="{D42A27DB-BD31-4B8C-83A1-F6EECF244321}">
                <p14:modId xmlns:p14="http://schemas.microsoft.com/office/powerpoint/2010/main" val="4163319602"/>
              </p:ext>
            </p:extLst>
          </p:nvPr>
        </p:nvGraphicFramePr>
        <p:xfrm>
          <a:off x="359855" y="1537722"/>
          <a:ext cx="11496810" cy="4045524"/>
        </p:xfrm>
        <a:graphic>
          <a:graphicData uri="http://schemas.openxmlformats.org/drawingml/2006/table">
            <a:tbl>
              <a:tblPr>
                <a:tableStyleId>{22838BEF-8BB2-4498-84A7-C5851F593DF1}</a:tableStyleId>
              </a:tblPr>
              <a:tblGrid>
                <a:gridCol w="315012">
                  <a:extLst>
                    <a:ext uri="{9D8B030D-6E8A-4147-A177-3AD203B41FA5}">
                      <a16:colId xmlns:a16="http://schemas.microsoft.com/office/drawing/2014/main" val="1781101870"/>
                    </a:ext>
                  </a:extLst>
                </a:gridCol>
                <a:gridCol w="3523563">
                  <a:extLst>
                    <a:ext uri="{9D8B030D-6E8A-4147-A177-3AD203B41FA5}">
                      <a16:colId xmlns:a16="http://schemas.microsoft.com/office/drawing/2014/main" val="2741313024"/>
                    </a:ext>
                  </a:extLst>
                </a:gridCol>
                <a:gridCol w="3714169">
                  <a:extLst>
                    <a:ext uri="{9D8B030D-6E8A-4147-A177-3AD203B41FA5}">
                      <a16:colId xmlns:a16="http://schemas.microsoft.com/office/drawing/2014/main" val="586350116"/>
                    </a:ext>
                  </a:extLst>
                </a:gridCol>
                <a:gridCol w="3944066">
                  <a:extLst>
                    <a:ext uri="{9D8B030D-6E8A-4147-A177-3AD203B41FA5}">
                      <a16:colId xmlns:a16="http://schemas.microsoft.com/office/drawing/2014/main" val="505367860"/>
                    </a:ext>
                  </a:extLst>
                </a:gridCol>
              </a:tblGrid>
              <a:tr h="37323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Compromisos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47757473"/>
                  </a:ext>
                </a:extLst>
              </a:tr>
              <a:tr h="551066">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Promover la transformación productiva sostenible, aplicando altas capacidades profesionales, que le den valor agregado a los productos y formen parte de la cadena de suministro de la región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Poner en marcha el 100% de recomendaciones de la mesa de trabajo para  la promoción de la transformación productiva sostenible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500" b="0" kern="1200" dirty="0">
                          <a:solidFill>
                            <a:schemeClr val="tx1">
                              <a:lumMod val="50000"/>
                            </a:schemeClr>
                          </a:solidFill>
                          <a:latin typeface="Calibri Light" panose="020F0302020204030204" pitchFamily="34" charset="0"/>
                          <a:ea typeface="+mn-ea"/>
                          <a:cs typeface="Arial"/>
                        </a:rPr>
                        <a:t>Desarrollar un encuentro de la triada: Estado - Industria - Academia para discutir las necesidades de cualificación requeridas para el cumplimiento de la visión 2030 y generar recomendaciones en pro del fortalecimiento de la industria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333492"/>
                  </a:ext>
                </a:extLst>
              </a:tr>
              <a:tr h="642297">
                <a:tc rowSpan="2">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Fortalecer los procesos de certificación de productos aeronáuticos, TAR, TARE, MRO´s, entre otros, contribuyendo y soportando el crecimiento de la industria y del sector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Emitir 100% de certificados de funcionamiento CDF y/o documento equivalente, de las solicitudes presentadas que cumplen requisitos.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Participar en 2 equipos de certificación o recertificación multinacional de Organizaciones de Mantenimiento Aprobadas (OMA´s), coordinadas por el SRVSOP de acuerdo a las solicitudes presentadas por los usuarios y/o entes aeronáuticos"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7480402"/>
                  </a:ext>
                </a:extLst>
              </a:tr>
              <a:tr h="1138644">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just" defTabSz="914400" rtl="0" eaLnBrk="1" fontAlgn="ctr" latinLnBrk="0" hangingPunct="1"/>
                      <a:endParaRPr lang="es-CO" sz="1500" b="0" strike="sng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n-ea"/>
                          <a:cs typeface="Arial"/>
                        </a:rPr>
                        <a:t>Certificar o actualizar cuatro (4) Organizaciones de Mantenimiento Aprobadas bajo estándares del RAC 145 </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8718575"/>
                  </a:ext>
                </a:extLst>
              </a:tr>
            </a:tbl>
          </a:graphicData>
        </a:graphic>
      </p:graphicFrame>
      <p:pic>
        <p:nvPicPr>
          <p:cNvPr id="6" name="Imagen 5"/>
          <p:cNvPicPr>
            <a:picLocks noChangeAspect="1"/>
          </p:cNvPicPr>
          <p:nvPr/>
        </p:nvPicPr>
        <p:blipFill rotWithShape="1">
          <a:blip r:embed="rId2"/>
          <a:srcRect l="6059" t="1" r="4817" b="5885"/>
          <a:stretch/>
        </p:blipFill>
        <p:spPr>
          <a:xfrm>
            <a:off x="216660" y="622158"/>
            <a:ext cx="493454" cy="48159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291100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28</a:t>
            </a:fld>
            <a:endParaRPr lang="es-ES" dirty="0"/>
          </a:p>
        </p:txBody>
      </p:sp>
      <p:sp>
        <p:nvSpPr>
          <p:cNvPr id="49" name="Rectángulo 48"/>
          <p:cNvSpPr/>
          <p:nvPr/>
        </p:nvSpPr>
        <p:spPr>
          <a:xfrm>
            <a:off x="809131" y="587523"/>
            <a:ext cx="9511811"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industria aeronáutica y cadena de suministro</a:t>
            </a:r>
          </a:p>
        </p:txBody>
      </p:sp>
      <p:graphicFrame>
        <p:nvGraphicFramePr>
          <p:cNvPr id="3" name="Tabla 2"/>
          <p:cNvGraphicFramePr>
            <a:graphicFrameLocks noGrp="1"/>
          </p:cNvGraphicFramePr>
          <p:nvPr>
            <p:extLst>
              <p:ext uri="{D42A27DB-BD31-4B8C-83A1-F6EECF244321}">
                <p14:modId xmlns:p14="http://schemas.microsoft.com/office/powerpoint/2010/main" val="3319824720"/>
              </p:ext>
            </p:extLst>
          </p:nvPr>
        </p:nvGraphicFramePr>
        <p:xfrm>
          <a:off x="315677" y="1724297"/>
          <a:ext cx="11496810" cy="3787871"/>
        </p:xfrm>
        <a:graphic>
          <a:graphicData uri="http://schemas.openxmlformats.org/drawingml/2006/table">
            <a:tbl>
              <a:tblPr>
                <a:tableStyleId>{22838BEF-8BB2-4498-84A7-C5851F593DF1}</a:tableStyleId>
              </a:tblPr>
              <a:tblGrid>
                <a:gridCol w="315012">
                  <a:extLst>
                    <a:ext uri="{9D8B030D-6E8A-4147-A177-3AD203B41FA5}">
                      <a16:colId xmlns:a16="http://schemas.microsoft.com/office/drawing/2014/main" val="1781101870"/>
                    </a:ext>
                  </a:extLst>
                </a:gridCol>
                <a:gridCol w="2400933">
                  <a:extLst>
                    <a:ext uri="{9D8B030D-6E8A-4147-A177-3AD203B41FA5}">
                      <a16:colId xmlns:a16="http://schemas.microsoft.com/office/drawing/2014/main" val="2741313024"/>
                    </a:ext>
                  </a:extLst>
                </a:gridCol>
                <a:gridCol w="4292632">
                  <a:extLst>
                    <a:ext uri="{9D8B030D-6E8A-4147-A177-3AD203B41FA5}">
                      <a16:colId xmlns:a16="http://schemas.microsoft.com/office/drawing/2014/main" val="586350116"/>
                    </a:ext>
                  </a:extLst>
                </a:gridCol>
                <a:gridCol w="4488233">
                  <a:extLst>
                    <a:ext uri="{9D8B030D-6E8A-4147-A177-3AD203B41FA5}">
                      <a16:colId xmlns:a16="http://schemas.microsoft.com/office/drawing/2014/main" val="505367860"/>
                    </a:ext>
                  </a:extLst>
                </a:gridCol>
              </a:tblGrid>
              <a:tr h="83913">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Compromisos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47757473"/>
                  </a:ext>
                </a:extLst>
              </a:tr>
              <a:tr h="0">
                <a:tc rowSpan="5">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Contar con los mecanismos de reconocimiento de los productos aeronáuticos producidos en Colombia, por parte de las autoridades aeronáuticas líderes en el mundo, que promuevan la generación de valor agregado en la industria y sus exportaciones. </a:t>
                      </a:r>
                    </a:p>
                    <a:p>
                      <a:pPr marL="0" algn="just" defTabSz="914400" rtl="0" eaLnBrk="1" fontAlgn="ctr" latinLnBrk="0" hangingPunct="1"/>
                      <a:endParaRPr lang="es-CO" sz="1500" b="0" strike="noStrike" kern="1200" baseline="0" dirty="0">
                        <a:solidFill>
                          <a:schemeClr val="tx1">
                            <a:lumMod val="50000"/>
                          </a:schemeClr>
                        </a:solidFill>
                        <a:latin typeface="Calibri Light" panose="020F0302020204030204" pitchFamily="34" charset="0"/>
                        <a:ea typeface="+mj-ea"/>
                        <a:cs typeface="Arial"/>
                      </a:endParaRPr>
                    </a:p>
                    <a:p>
                      <a:pPr marL="0" algn="just" defTabSz="914400" rtl="0" eaLnBrk="1" fontAlgn="ctr" latinLnBrk="0" hangingPunct="1"/>
                      <a:endParaRPr lang="es-CO" sz="1500" b="0" strike="noStrike" kern="1200" baseline="0" dirty="0">
                        <a:solidFill>
                          <a:schemeClr val="tx1">
                            <a:lumMod val="50000"/>
                          </a:schemeClr>
                        </a:solidFill>
                        <a:latin typeface="Calibri Light" panose="020F0302020204030204" pitchFamily="34" charset="0"/>
                        <a:ea typeface="+mj-ea"/>
                        <a:cs typeface="Arial"/>
                      </a:endParaRPr>
                    </a:p>
                    <a:p>
                      <a:pPr marL="0" algn="just" defTabSz="914400" rtl="0" eaLnBrk="1" fontAlgn="ctr" latinLnBrk="0" hangingPunct="1"/>
                      <a:endParaRPr lang="es-CO" sz="1500" b="0" strike="noStrike" kern="1200" baseline="0" dirty="0">
                        <a:solidFill>
                          <a:schemeClr val="tx1">
                            <a:lumMod val="50000"/>
                          </a:schemeClr>
                        </a:solidFill>
                        <a:latin typeface="Calibri Light" panose="020F0302020204030204" pitchFamily="34" charset="0"/>
                        <a:ea typeface="+mj-ea"/>
                        <a:cs typeface="Arial"/>
                      </a:endParaRPr>
                    </a:p>
                    <a:p>
                      <a:pPr marL="0" algn="just" defTabSz="914400" rtl="0" eaLnBrk="1" fontAlgn="ctr" latinLnBrk="0" hangingPunct="1"/>
                      <a:endParaRPr lang="es-CO" sz="1500" b="0" strike="no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Aprobar el 100% de las solicitudes que cumplen requisitos sobre la operación de aeronaves fabricadas de kit de acuerdo al RAC 21.855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Certificar mínimo 1 dato técnico en la categoría "Certificado Tipo Suplementario - STC"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882914"/>
                  </a:ext>
                </a:extLst>
              </a:tr>
              <a:tr h="3600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n-ea"/>
                          <a:cs typeface="Arial"/>
                        </a:rPr>
                        <a:t>Emitir mínimo una (1) aprobación de fabricación de componentes de aeronaves (PMA´s)  frente a la demanda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545489"/>
                  </a:ext>
                </a:extLst>
              </a:tr>
              <a:tr h="0">
                <a:tc vMerge="1">
                  <a:txBody>
                    <a:bodyPr/>
                    <a:lstStyle/>
                    <a:p>
                      <a:pPr marL="0" algn="ctr" defTabSz="914400" rtl="0" eaLnBrk="1" fontAlgn="ctr" latinLnBrk="0" hangingPunct="1"/>
                      <a:endParaRPr lang="es-CO" sz="14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400" b="0" strike="no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Certificar  el 100% de solicitudes presentadas con cumplimiento de requisitos, para el modelo de aeronaves en categoría 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Certificar al menos un (1) modelos de aeronaves en categoría EXPERIMENTAL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385919"/>
                  </a:ext>
                </a:extLst>
              </a:tr>
              <a:tr h="36000">
                <a:tc vMerge="1">
                  <a:txBody>
                    <a:bodyPr/>
                    <a:lstStyle/>
                    <a:p>
                      <a:pPr marL="0" algn="ctr" defTabSz="914400" rtl="0" eaLnBrk="1" fontAlgn="ctr" latinLnBrk="0" hangingPunct="1"/>
                      <a:endParaRPr lang="es-CO" sz="14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400" b="0" strike="no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Lograr al 90% de la competencia del personal y poseer un 100% de estructura documental solida requerida por OACI para proyectar a la UAEAC como estado de diseño.</a:t>
                      </a:r>
                      <a:endParaRPr lang="es-CO" sz="1500" b="1"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Lograr la actualización al 80% de los procedimientos de Certificación, mediante la guía del inspector de CPA y  cumplir el 60% de la capacitación requerida por OACI, como Estado de Diseño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670158"/>
                  </a:ext>
                </a:extLst>
              </a:tr>
              <a:tr h="36000">
                <a:tc vMerge="1">
                  <a:txBody>
                    <a:bodyPr/>
                    <a:lstStyle/>
                    <a:p>
                      <a:pPr marL="0" algn="ctr" defTabSz="914400" rtl="0" eaLnBrk="1" fontAlgn="ctr" latinLnBrk="0" hangingPunct="1"/>
                      <a:endParaRPr lang="es-CO" sz="14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400" b="0" strike="no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Estructurar al menos un (1) acuerdo de reconocimiento mutuo con una autoridad aeronáutica para la industria aeronáutica de piezas partes, componentes y mantenimiento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398491"/>
                  </a:ext>
                </a:extLst>
              </a:tr>
            </a:tbl>
          </a:graphicData>
        </a:graphic>
      </p:graphicFrame>
      <p:pic>
        <p:nvPicPr>
          <p:cNvPr id="6" name="Imagen 5"/>
          <p:cNvPicPr>
            <a:picLocks noChangeAspect="1"/>
          </p:cNvPicPr>
          <p:nvPr/>
        </p:nvPicPr>
        <p:blipFill rotWithShape="1">
          <a:blip r:embed="rId2"/>
          <a:srcRect l="6059" t="1" r="4817" b="5885"/>
          <a:stretch/>
        </p:blipFill>
        <p:spPr>
          <a:xfrm>
            <a:off x="224237" y="780688"/>
            <a:ext cx="493454" cy="48159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276104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29</a:t>
            </a:fld>
            <a:endParaRPr lang="es-ES" dirty="0"/>
          </a:p>
        </p:txBody>
      </p:sp>
      <p:sp>
        <p:nvSpPr>
          <p:cNvPr id="49" name="Rectángulo 48"/>
          <p:cNvSpPr/>
          <p:nvPr/>
        </p:nvSpPr>
        <p:spPr>
          <a:xfrm>
            <a:off x="717691" y="617341"/>
            <a:ext cx="9511811"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industria aeronáutica y cadena de suministro</a:t>
            </a:r>
          </a:p>
        </p:txBody>
      </p:sp>
      <p:graphicFrame>
        <p:nvGraphicFramePr>
          <p:cNvPr id="3" name="Tabla 2"/>
          <p:cNvGraphicFramePr>
            <a:graphicFrameLocks noGrp="1"/>
          </p:cNvGraphicFramePr>
          <p:nvPr>
            <p:extLst>
              <p:ext uri="{D42A27DB-BD31-4B8C-83A1-F6EECF244321}">
                <p14:modId xmlns:p14="http://schemas.microsoft.com/office/powerpoint/2010/main" val="2038547544"/>
              </p:ext>
            </p:extLst>
          </p:nvPr>
        </p:nvGraphicFramePr>
        <p:xfrm>
          <a:off x="242290" y="2286992"/>
          <a:ext cx="11496810" cy="2083622"/>
        </p:xfrm>
        <a:graphic>
          <a:graphicData uri="http://schemas.openxmlformats.org/drawingml/2006/table">
            <a:tbl>
              <a:tblPr>
                <a:tableStyleId>{22838BEF-8BB2-4498-84A7-C5851F593DF1}</a:tableStyleId>
              </a:tblPr>
              <a:tblGrid>
                <a:gridCol w="315012">
                  <a:extLst>
                    <a:ext uri="{9D8B030D-6E8A-4147-A177-3AD203B41FA5}">
                      <a16:colId xmlns:a16="http://schemas.microsoft.com/office/drawing/2014/main" val="1781101870"/>
                    </a:ext>
                  </a:extLst>
                </a:gridCol>
                <a:gridCol w="2977925">
                  <a:extLst>
                    <a:ext uri="{9D8B030D-6E8A-4147-A177-3AD203B41FA5}">
                      <a16:colId xmlns:a16="http://schemas.microsoft.com/office/drawing/2014/main" val="2741313024"/>
                    </a:ext>
                  </a:extLst>
                </a:gridCol>
                <a:gridCol w="3715640">
                  <a:extLst>
                    <a:ext uri="{9D8B030D-6E8A-4147-A177-3AD203B41FA5}">
                      <a16:colId xmlns:a16="http://schemas.microsoft.com/office/drawing/2014/main" val="586350116"/>
                    </a:ext>
                  </a:extLst>
                </a:gridCol>
                <a:gridCol w="4488233">
                  <a:extLst>
                    <a:ext uri="{9D8B030D-6E8A-4147-A177-3AD203B41FA5}">
                      <a16:colId xmlns:a16="http://schemas.microsoft.com/office/drawing/2014/main" val="505367860"/>
                    </a:ext>
                  </a:extLst>
                </a:gridCol>
              </a:tblGrid>
              <a:tr h="3600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Compromisos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endParaRPr lang="es-CO" sz="2000" b="1" kern="1200" dirty="0">
                        <a:solidFill>
                          <a:schemeClr val="bg1"/>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47757473"/>
                  </a:ext>
                </a:extLst>
              </a:tr>
              <a:tr h="921296">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Desarrollar una Hoja de Ruta que señale cada uno de los procesos necesarios para el desarrollo de la industria aeronáutica que le permita al sector abrir sus puertas globalmente.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30% de la Hoja de Ruta de la industria aeronáutica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Realizar consultoría para el desarrollo de la hoja de ruta para el fortalecimiento de la industria aeronáutica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882914"/>
                  </a:ext>
                </a:extLst>
              </a:tr>
              <a:tr h="619851">
                <a:tc>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endParaRPr lang="es-CO" sz="1500" b="0" strike="no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449588"/>
                  </a:ext>
                </a:extLst>
              </a:tr>
            </a:tbl>
          </a:graphicData>
        </a:graphic>
      </p:graphicFrame>
      <p:pic>
        <p:nvPicPr>
          <p:cNvPr id="6" name="Imagen 5"/>
          <p:cNvPicPr>
            <a:picLocks noChangeAspect="1"/>
          </p:cNvPicPr>
          <p:nvPr/>
        </p:nvPicPr>
        <p:blipFill rotWithShape="1">
          <a:blip r:embed="rId2"/>
          <a:srcRect l="6059" t="1" r="4817" b="5885"/>
          <a:stretch/>
        </p:blipFill>
        <p:spPr>
          <a:xfrm>
            <a:off x="242290" y="810506"/>
            <a:ext cx="493454" cy="48159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23230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40711" y="4303737"/>
            <a:ext cx="6444769" cy="1785104"/>
          </a:xfrm>
          <a:prstGeom prst="rect">
            <a:avLst/>
          </a:prstGeom>
        </p:spPr>
        <p:txBody>
          <a:bodyPr wrap="square">
            <a:spAutoFit/>
          </a:bodyPr>
          <a:lstStyle/>
          <a:p>
            <a:pPr algn="just"/>
            <a:r>
              <a:rPr lang="es-CO" sz="2200" spc="-150" dirty="0">
                <a:solidFill>
                  <a:schemeClr val="tx1">
                    <a:lumMod val="50000"/>
                  </a:schemeClr>
                </a:solidFill>
                <a:latin typeface="Calibri Light" panose="020F0302020204030204" pitchFamily="34" charset="0"/>
                <a:ea typeface="+mj-ea"/>
                <a:cs typeface="+mj-cs"/>
              </a:rPr>
              <a:t>Al 2030, movilizar </a:t>
            </a:r>
            <a:r>
              <a:rPr lang="es-CO" sz="2200" spc="-150" dirty="0">
                <a:solidFill>
                  <a:srgbClr val="069169"/>
                </a:solidFill>
                <a:latin typeface="Calibri Light" panose="020F0302020204030204" pitchFamily="34" charset="0"/>
                <a:ea typeface="+mj-ea"/>
                <a:cs typeface="+mj-cs"/>
              </a:rPr>
              <a:t>100 millones de pasajeros y 1.5 millones de toneladas</a:t>
            </a:r>
            <a:r>
              <a:rPr lang="es-CO" sz="2200" spc="-150" dirty="0">
                <a:solidFill>
                  <a:schemeClr val="tx1">
                    <a:lumMod val="50000"/>
                  </a:schemeClr>
                </a:solidFill>
                <a:latin typeface="Calibri Light" panose="020F0302020204030204" pitchFamily="34" charset="0"/>
                <a:ea typeface="+mj-ea"/>
                <a:cs typeface="+mj-cs"/>
              </a:rPr>
              <a:t>, en un entorno institucional claro, competitivo, conectado, seguro y sostenible, soportado en una infraestructura renovada, una industria robustecida y un talento humano de excelencia.</a:t>
            </a: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a:t>
            </a:fld>
            <a:endParaRPr lang="es-ES" dirty="0"/>
          </a:p>
        </p:txBody>
      </p:sp>
      <p:sp>
        <p:nvSpPr>
          <p:cNvPr id="20" name="Rectángulo 19"/>
          <p:cNvSpPr/>
          <p:nvPr/>
        </p:nvSpPr>
        <p:spPr>
          <a:xfrm>
            <a:off x="105675" y="455920"/>
            <a:ext cx="9098710" cy="461665"/>
          </a:xfrm>
          <a:prstGeom prst="rect">
            <a:avLst/>
          </a:prstGeom>
          <a:solidFill>
            <a:schemeClr val="bg1"/>
          </a:solidFill>
        </p:spPr>
        <p:txBody>
          <a:bodyPr vert="horz" lIns="77153" tIns="38576" rIns="77153" bIns="38576"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Propósitos fundamentales de la AEROCIVIL  </a:t>
            </a:r>
          </a:p>
        </p:txBody>
      </p:sp>
      <p:sp>
        <p:nvSpPr>
          <p:cNvPr id="13" name="Subtítulo 2"/>
          <p:cNvSpPr txBox="1">
            <a:spLocks/>
          </p:cNvSpPr>
          <p:nvPr/>
        </p:nvSpPr>
        <p:spPr>
          <a:xfrm>
            <a:off x="9421372" y="3752319"/>
            <a:ext cx="2507325" cy="520921"/>
          </a:xfrm>
          <a:prstGeom prst="rect">
            <a:avLst/>
          </a:prstGeom>
        </p:spPr>
        <p:txBody>
          <a:bodyPr vert="horz" lIns="91440" tIns="45720" rIns="91440" bIns="45720" rtlCol="0" anchor="ctr">
            <a:normAutofit/>
          </a:bodyPr>
          <a:lstStyle>
            <a:defPPr>
              <a:defRPr lang="es-ES"/>
            </a:defPPr>
            <a:lvl1pPr algn="r">
              <a:spcBef>
                <a:spcPct val="0"/>
              </a:spcBef>
              <a:defRPr sz="2800" b="1">
                <a:solidFill>
                  <a:srgbClr val="003B6D"/>
                </a:solidFill>
                <a:latin typeface="Calibri Light" panose="020F0302020204030204" pitchFamily="34" charset="0"/>
                <a:ea typeface="+mj-ea"/>
                <a:cs typeface="Arial"/>
              </a:defRPr>
            </a:lvl1pPr>
            <a:lvl2pPr indent="0" algn="ctr">
              <a:spcBef>
                <a:spcPct val="20000"/>
              </a:spcBef>
              <a:buClr>
                <a:schemeClr val="tx2"/>
              </a:buClr>
              <a:buFont typeface="Arial"/>
              <a:buNone/>
              <a:defRPr sz="2400">
                <a:solidFill>
                  <a:schemeClr val="tx1">
                    <a:tint val="75000"/>
                  </a:schemeClr>
                </a:solidFill>
                <a:latin typeface="Arial"/>
                <a:cs typeface="Arial"/>
              </a:defRPr>
            </a:lvl2pPr>
            <a:lvl3pPr indent="0" algn="ctr">
              <a:spcBef>
                <a:spcPct val="20000"/>
              </a:spcBef>
              <a:buClr>
                <a:schemeClr val="tx2"/>
              </a:buClr>
              <a:buFont typeface="Arial"/>
              <a:buNone/>
              <a:defRPr sz="2000">
                <a:solidFill>
                  <a:schemeClr val="tx1">
                    <a:tint val="75000"/>
                  </a:schemeClr>
                </a:solidFill>
                <a:latin typeface="Arial"/>
                <a:cs typeface="Arial"/>
              </a:defRPr>
            </a:lvl3pPr>
            <a:lvl4pPr indent="0" algn="ctr">
              <a:spcBef>
                <a:spcPct val="20000"/>
              </a:spcBef>
              <a:buClr>
                <a:schemeClr val="tx2"/>
              </a:buClr>
              <a:buFont typeface="Arial"/>
              <a:buNone/>
              <a:defRPr>
                <a:solidFill>
                  <a:schemeClr val="tx1">
                    <a:tint val="75000"/>
                  </a:schemeClr>
                </a:solidFill>
                <a:latin typeface="Arial"/>
                <a:cs typeface="Arial"/>
              </a:defRPr>
            </a:lvl4pPr>
            <a:lvl5pPr indent="0" algn="ctr">
              <a:spcBef>
                <a:spcPct val="20000"/>
              </a:spcBef>
              <a:buClr>
                <a:schemeClr val="tx2"/>
              </a:buClr>
              <a:buFont typeface="Arial"/>
              <a:buNone/>
              <a:defRPr>
                <a:solidFill>
                  <a:schemeClr val="tx1">
                    <a:tint val="75000"/>
                  </a:schemeClr>
                </a:solidFill>
                <a:latin typeface="Arial"/>
                <a:cs typeface="Aria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es-CO" dirty="0"/>
              <a:t>Visión</a:t>
            </a:r>
          </a:p>
        </p:txBody>
      </p:sp>
      <p:sp>
        <p:nvSpPr>
          <p:cNvPr id="10" name="Subtítulo 2"/>
          <p:cNvSpPr txBox="1">
            <a:spLocks/>
          </p:cNvSpPr>
          <p:nvPr/>
        </p:nvSpPr>
        <p:spPr>
          <a:xfrm>
            <a:off x="3152795" y="1148220"/>
            <a:ext cx="4891979" cy="520921"/>
          </a:xfrm>
          <a:prstGeom prst="rect">
            <a:avLst/>
          </a:prstGeom>
        </p:spPr>
        <p:txBody>
          <a:bodyPr vert="horz" lIns="91440" tIns="45720" rIns="91440" bIns="45720" rtlCol="0" anchor="ctr">
            <a:normAutofit/>
          </a:bodyPr>
          <a:lstStyle>
            <a:defPPr>
              <a:defRPr lang="es-ES"/>
            </a:defPPr>
            <a:lvl1pPr>
              <a:spcBef>
                <a:spcPct val="0"/>
              </a:spcBef>
              <a:defRPr sz="2800" b="1">
                <a:solidFill>
                  <a:srgbClr val="003B6D"/>
                </a:solidFill>
                <a:latin typeface="Calibri Light" panose="020F0302020204030204" pitchFamily="34" charset="0"/>
                <a:ea typeface="+mj-ea"/>
                <a:cs typeface="Arial"/>
              </a:defRPr>
            </a:lvl1pPr>
            <a:lvl2pPr indent="0" algn="ctr" defTabSz="457200">
              <a:spcBef>
                <a:spcPct val="20000"/>
              </a:spcBef>
              <a:buClr>
                <a:schemeClr val="tx2"/>
              </a:buClr>
              <a:buFont typeface="Arial"/>
              <a:buNone/>
              <a:defRPr sz="2400">
                <a:solidFill>
                  <a:schemeClr val="tx1">
                    <a:tint val="75000"/>
                  </a:schemeClr>
                </a:solidFill>
                <a:latin typeface="Arial"/>
                <a:cs typeface="Arial"/>
              </a:defRPr>
            </a:lvl2pPr>
            <a:lvl3pPr indent="0" algn="ctr" defTabSz="457200">
              <a:spcBef>
                <a:spcPct val="20000"/>
              </a:spcBef>
              <a:buClr>
                <a:schemeClr val="tx2"/>
              </a:buClr>
              <a:buFont typeface="Arial"/>
              <a:buNone/>
              <a:defRPr sz="2000">
                <a:solidFill>
                  <a:schemeClr val="tx1">
                    <a:tint val="75000"/>
                  </a:schemeClr>
                </a:solidFill>
                <a:latin typeface="Arial"/>
                <a:cs typeface="Arial"/>
              </a:defRPr>
            </a:lvl3pPr>
            <a:lvl4pPr indent="0" algn="ctr" defTabSz="457200">
              <a:spcBef>
                <a:spcPct val="20000"/>
              </a:spcBef>
              <a:buClr>
                <a:schemeClr val="tx2"/>
              </a:buClr>
              <a:buFont typeface="Arial"/>
              <a:buNone/>
              <a:defRPr>
                <a:solidFill>
                  <a:schemeClr val="tx1">
                    <a:tint val="75000"/>
                  </a:schemeClr>
                </a:solidFill>
                <a:latin typeface="Arial"/>
                <a:cs typeface="Arial"/>
              </a:defRPr>
            </a:lvl4pPr>
            <a:lvl5pPr indent="0" algn="ctr" defTabSz="457200">
              <a:spcBef>
                <a:spcPct val="20000"/>
              </a:spcBef>
              <a:buClr>
                <a:schemeClr val="tx2"/>
              </a:buClr>
              <a:buFont typeface="Arial"/>
              <a:buNone/>
              <a:defRPr>
                <a:solidFill>
                  <a:schemeClr val="tx1">
                    <a:tint val="75000"/>
                  </a:schemeClr>
                </a:solidFill>
                <a:latin typeface="Arial"/>
                <a:cs typeface="Arial"/>
              </a:defRPr>
            </a:lvl5pPr>
            <a:lvl6pPr indent="0" algn="ctr" defTabSz="457200">
              <a:spcBef>
                <a:spcPct val="20000"/>
              </a:spcBef>
              <a:buFont typeface="Arial"/>
              <a:buNone/>
              <a:defRPr sz="2000">
                <a:solidFill>
                  <a:schemeClr val="tx1">
                    <a:tint val="75000"/>
                  </a:schemeClr>
                </a:solidFill>
              </a:defRPr>
            </a:lvl6pPr>
            <a:lvl7pPr indent="0" algn="ctr" defTabSz="457200">
              <a:spcBef>
                <a:spcPct val="20000"/>
              </a:spcBef>
              <a:buFont typeface="Arial"/>
              <a:buNone/>
              <a:defRPr sz="2000">
                <a:solidFill>
                  <a:schemeClr val="tx1">
                    <a:tint val="75000"/>
                  </a:schemeClr>
                </a:solidFill>
              </a:defRPr>
            </a:lvl7pPr>
            <a:lvl8pPr indent="0" algn="ctr" defTabSz="457200">
              <a:spcBef>
                <a:spcPct val="20000"/>
              </a:spcBef>
              <a:buFont typeface="Arial"/>
              <a:buNone/>
              <a:defRPr sz="2000">
                <a:solidFill>
                  <a:schemeClr val="tx1">
                    <a:tint val="75000"/>
                  </a:schemeClr>
                </a:solidFill>
              </a:defRPr>
            </a:lvl8pPr>
            <a:lvl9pPr indent="0" algn="ctr" defTabSz="457200">
              <a:spcBef>
                <a:spcPct val="20000"/>
              </a:spcBef>
              <a:buFont typeface="Arial"/>
              <a:buNone/>
              <a:defRPr sz="2000">
                <a:solidFill>
                  <a:schemeClr val="tx1">
                    <a:tint val="75000"/>
                  </a:schemeClr>
                </a:solidFill>
              </a:defRPr>
            </a:lvl9pPr>
          </a:lstStyle>
          <a:p>
            <a:pPr algn="r"/>
            <a:r>
              <a:rPr lang="es-CO" dirty="0"/>
              <a:t>Misión</a:t>
            </a:r>
          </a:p>
        </p:txBody>
      </p:sp>
      <p:sp>
        <p:nvSpPr>
          <p:cNvPr id="4" name="Rectángulo 3"/>
          <p:cNvSpPr/>
          <p:nvPr/>
        </p:nvSpPr>
        <p:spPr>
          <a:xfrm>
            <a:off x="413670" y="1868144"/>
            <a:ext cx="7530860" cy="1785104"/>
          </a:xfrm>
          <a:prstGeom prst="rect">
            <a:avLst/>
          </a:prstGeom>
        </p:spPr>
        <p:txBody>
          <a:bodyPr wrap="square">
            <a:spAutoFit/>
          </a:bodyPr>
          <a:lstStyle/>
          <a:p>
            <a:pPr algn="just"/>
            <a:r>
              <a:rPr lang="es-CO" sz="2200" spc="-150" dirty="0">
                <a:solidFill>
                  <a:schemeClr val="tx1">
                    <a:lumMod val="50000"/>
                  </a:schemeClr>
                </a:solidFill>
                <a:latin typeface="Calibri Light" panose="020F0302020204030204" pitchFamily="34" charset="0"/>
                <a:ea typeface="+mj-ea"/>
                <a:cs typeface="+mj-cs"/>
              </a:rPr>
              <a:t>Trabajamos por el </a:t>
            </a:r>
            <a:r>
              <a:rPr lang="es-CO" sz="2200" spc="-150" dirty="0">
                <a:solidFill>
                  <a:srgbClr val="069169"/>
                </a:solidFill>
                <a:latin typeface="Calibri Light" panose="020F0302020204030204" pitchFamily="34" charset="0"/>
                <a:ea typeface="+mj-ea"/>
                <a:cs typeface="+mj-cs"/>
              </a:rPr>
              <a:t>crecimiento ordenado </a:t>
            </a:r>
            <a:r>
              <a:rPr lang="es-CO" sz="2200" spc="-150" dirty="0">
                <a:solidFill>
                  <a:schemeClr val="tx1">
                    <a:lumMod val="50000"/>
                  </a:schemeClr>
                </a:solidFill>
                <a:latin typeface="Calibri Light" panose="020F0302020204030204" pitchFamily="34" charset="0"/>
                <a:ea typeface="+mj-ea"/>
                <a:cs typeface="+mj-cs"/>
              </a:rPr>
              <a:t>de la aviación civil, la </a:t>
            </a:r>
            <a:r>
              <a:rPr lang="es-CO" sz="2200" spc="-150" dirty="0">
                <a:solidFill>
                  <a:srgbClr val="069169"/>
                </a:solidFill>
                <a:latin typeface="Calibri Light" panose="020F0302020204030204" pitchFamily="34" charset="0"/>
                <a:ea typeface="+mj-ea"/>
                <a:cs typeface="+mj-cs"/>
              </a:rPr>
              <a:t>utilización segura del espacio aéreo </a:t>
            </a:r>
            <a:r>
              <a:rPr lang="es-CO" sz="2200" spc="-150" dirty="0">
                <a:solidFill>
                  <a:schemeClr val="tx1">
                    <a:lumMod val="50000"/>
                  </a:schemeClr>
                </a:solidFill>
                <a:latin typeface="Calibri Light" panose="020F0302020204030204" pitchFamily="34" charset="0"/>
                <a:ea typeface="+mj-ea"/>
                <a:cs typeface="+mj-cs"/>
              </a:rPr>
              <a:t>colombiano, la </a:t>
            </a:r>
            <a:r>
              <a:rPr lang="es-CO" sz="2200" spc="-150" dirty="0">
                <a:solidFill>
                  <a:srgbClr val="069169"/>
                </a:solidFill>
                <a:latin typeface="Calibri Light" panose="020F0302020204030204" pitchFamily="34" charset="0"/>
                <a:ea typeface="+mj-ea"/>
                <a:cs typeface="+mj-cs"/>
              </a:rPr>
              <a:t>infraestructura ambientalmente sostenible</a:t>
            </a:r>
            <a:r>
              <a:rPr lang="es-CO" sz="2200" spc="-150" dirty="0">
                <a:solidFill>
                  <a:schemeClr val="bg1">
                    <a:lumMod val="50000"/>
                  </a:schemeClr>
                </a:solidFill>
                <a:latin typeface="Calibri Light" panose="020F0302020204030204" pitchFamily="34" charset="0"/>
                <a:ea typeface="+mj-ea"/>
                <a:cs typeface="+mj-cs"/>
              </a:rPr>
              <a:t>, </a:t>
            </a:r>
            <a:r>
              <a:rPr lang="es-CO" sz="2200" spc="-150" dirty="0">
                <a:solidFill>
                  <a:schemeClr val="tx1">
                    <a:lumMod val="50000"/>
                  </a:schemeClr>
                </a:solidFill>
                <a:latin typeface="Calibri Light" panose="020F0302020204030204" pitchFamily="34" charset="0"/>
                <a:ea typeface="+mj-ea"/>
                <a:cs typeface="+mj-cs"/>
              </a:rPr>
              <a:t>la</a:t>
            </a:r>
            <a:r>
              <a:rPr lang="es-CO" sz="2200" spc="-150" dirty="0">
                <a:solidFill>
                  <a:schemeClr val="bg1">
                    <a:lumMod val="50000"/>
                  </a:schemeClr>
                </a:solidFill>
                <a:latin typeface="Calibri Light" panose="020F0302020204030204" pitchFamily="34" charset="0"/>
                <a:ea typeface="+mj-ea"/>
                <a:cs typeface="+mj-cs"/>
              </a:rPr>
              <a:t> </a:t>
            </a:r>
            <a:r>
              <a:rPr lang="es-CO" sz="2200" spc="-150" dirty="0">
                <a:solidFill>
                  <a:srgbClr val="069169"/>
                </a:solidFill>
                <a:latin typeface="Calibri Light" panose="020F0302020204030204" pitchFamily="34" charset="0"/>
                <a:ea typeface="+mj-ea"/>
                <a:cs typeface="+mj-cs"/>
              </a:rPr>
              <a:t>conexión de las regiones</a:t>
            </a:r>
            <a:r>
              <a:rPr lang="es-CO" sz="2200" spc="-150" dirty="0">
                <a:solidFill>
                  <a:schemeClr val="bg1">
                    <a:lumMod val="50000"/>
                  </a:schemeClr>
                </a:solidFill>
                <a:latin typeface="Calibri Light" panose="020F0302020204030204" pitchFamily="34" charset="0"/>
                <a:ea typeface="+mj-ea"/>
                <a:cs typeface="+mj-cs"/>
              </a:rPr>
              <a:t> </a:t>
            </a:r>
            <a:r>
              <a:rPr lang="es-CO" sz="2200" spc="-150" dirty="0">
                <a:solidFill>
                  <a:schemeClr val="tx1">
                    <a:lumMod val="50000"/>
                  </a:schemeClr>
                </a:solidFill>
                <a:latin typeface="Calibri Light" panose="020F0302020204030204" pitchFamily="34" charset="0"/>
                <a:ea typeface="+mj-ea"/>
                <a:cs typeface="+mj-cs"/>
              </a:rPr>
              <a:t>entre sí y con el mundo, </a:t>
            </a:r>
            <a:r>
              <a:rPr lang="es-CO" sz="2200" spc="-150" dirty="0">
                <a:solidFill>
                  <a:srgbClr val="069169"/>
                </a:solidFill>
                <a:latin typeface="Calibri Light" panose="020F0302020204030204" pitchFamily="34" charset="0"/>
                <a:ea typeface="+mj-ea"/>
                <a:cs typeface="+mj-cs"/>
              </a:rPr>
              <a:t>impulsando la competitividad </a:t>
            </a:r>
            <a:r>
              <a:rPr lang="es-CO" sz="2200" spc="-150" dirty="0">
                <a:solidFill>
                  <a:schemeClr val="tx1">
                    <a:lumMod val="50000"/>
                  </a:schemeClr>
                </a:solidFill>
                <a:latin typeface="Calibri Light" panose="020F0302020204030204" pitchFamily="34" charset="0"/>
                <a:ea typeface="+mj-ea"/>
                <a:cs typeface="+mj-cs"/>
              </a:rPr>
              <a:t>y la industria aérea y la </a:t>
            </a:r>
            <a:r>
              <a:rPr lang="es-CO" sz="2200" spc="-150" dirty="0">
                <a:solidFill>
                  <a:srgbClr val="069169"/>
                </a:solidFill>
                <a:latin typeface="Calibri Light" panose="020F0302020204030204" pitchFamily="34" charset="0"/>
                <a:ea typeface="+mj-ea"/>
                <a:cs typeface="+mj-cs"/>
              </a:rPr>
              <a:t>formación</a:t>
            </a:r>
            <a:r>
              <a:rPr lang="es-CO" sz="2200" spc="-150" dirty="0">
                <a:solidFill>
                  <a:schemeClr val="bg1">
                    <a:lumMod val="50000"/>
                  </a:schemeClr>
                </a:solidFill>
                <a:latin typeface="Calibri Light" panose="020F0302020204030204" pitchFamily="34" charset="0"/>
                <a:ea typeface="+mj-ea"/>
                <a:cs typeface="+mj-cs"/>
              </a:rPr>
              <a:t> </a:t>
            </a:r>
            <a:r>
              <a:rPr lang="es-CO" sz="2200" spc="-150" dirty="0">
                <a:solidFill>
                  <a:schemeClr val="tx1">
                    <a:lumMod val="50000"/>
                  </a:schemeClr>
                </a:solidFill>
                <a:latin typeface="Calibri Light" panose="020F0302020204030204" pitchFamily="34" charset="0"/>
                <a:ea typeface="+mj-ea"/>
                <a:cs typeface="+mj-cs"/>
              </a:rPr>
              <a:t>de un talento humano de excelencia para el sector.</a:t>
            </a:r>
          </a:p>
        </p:txBody>
      </p:sp>
      <p:sp>
        <p:nvSpPr>
          <p:cNvPr id="5" name="Rectángulo 4"/>
          <p:cNvSpPr/>
          <p:nvPr/>
        </p:nvSpPr>
        <p:spPr>
          <a:xfrm>
            <a:off x="5136776" y="4273240"/>
            <a:ext cx="6708475" cy="1802776"/>
          </a:xfrm>
          <a:prstGeom prst="rect">
            <a:avLst/>
          </a:prstGeom>
          <a:noFill/>
          <a:ln w="19050">
            <a:solidFill>
              <a:srgbClr val="069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dirty="0"/>
          </a:p>
        </p:txBody>
      </p:sp>
      <p:pic>
        <p:nvPicPr>
          <p:cNvPr id="18" name="Picture 23"/>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99669" l="1036" r="100000">
                        <a14:foregroundMark x1="30438" y1="24524" x2="30438" y2="24524"/>
                        <a14:foregroundMark x1="55139" y1="35626" x2="55139" y2="35626"/>
                        <a14:foregroundMark x1="60478" y1="43165" x2="60478" y2="43165"/>
                        <a14:foregroundMark x1="47171" y1="53521" x2="47171" y2="53521"/>
                        <a14:foregroundMark x1="57131" y1="58326" x2="57131" y2="58326"/>
                        <a14:foregroundMark x1="60478" y1="65949" x2="60478" y2="65949"/>
                      </a14:backgroundRemoval>
                    </a14:imgEffect>
                  </a14:imgLayer>
                </a14:imgProps>
              </a:ext>
            </a:extLst>
          </a:blip>
          <a:stretch>
            <a:fillRect/>
          </a:stretch>
        </p:blipFill>
        <p:spPr>
          <a:xfrm>
            <a:off x="2936860" y="4575785"/>
            <a:ext cx="1044159" cy="1012183"/>
          </a:xfrm>
          <a:prstGeom prst="rect">
            <a:avLst/>
          </a:prstGeom>
        </p:spPr>
      </p:pic>
      <p:grpSp>
        <p:nvGrpSpPr>
          <p:cNvPr id="21" name="Group 35"/>
          <p:cNvGrpSpPr/>
          <p:nvPr/>
        </p:nvGrpSpPr>
        <p:grpSpPr>
          <a:xfrm>
            <a:off x="1462356" y="4575785"/>
            <a:ext cx="1044159" cy="1005489"/>
            <a:chOff x="5077907" y="4557783"/>
            <a:chExt cx="1044159" cy="1005489"/>
          </a:xfrm>
        </p:grpSpPr>
        <p:pic>
          <p:nvPicPr>
            <p:cNvPr id="22" name="Picture 32"/>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blip>
            <a:stretch>
              <a:fillRect/>
            </a:stretch>
          </p:blipFill>
          <p:spPr>
            <a:xfrm>
              <a:off x="5077907" y="4557783"/>
              <a:ext cx="1044159" cy="1005488"/>
            </a:xfrm>
            <a:prstGeom prst="rect">
              <a:avLst/>
            </a:prstGeom>
          </p:spPr>
        </p:pic>
        <p:sp>
          <p:nvSpPr>
            <p:cNvPr id="23" name="Oval 34"/>
            <p:cNvSpPr/>
            <p:nvPr/>
          </p:nvSpPr>
          <p:spPr>
            <a:xfrm>
              <a:off x="5105350" y="4586386"/>
              <a:ext cx="989272" cy="976886"/>
            </a:xfrm>
            <a:prstGeom prst="ellipse">
              <a:avLst/>
            </a:prstGeom>
            <a:noFill/>
            <a:ln w="38100">
              <a:solidFill>
                <a:srgbClr val="002C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ángulo 23"/>
          <p:cNvSpPr/>
          <p:nvPr/>
        </p:nvSpPr>
        <p:spPr>
          <a:xfrm>
            <a:off x="313426" y="1669237"/>
            <a:ext cx="7731348" cy="2124550"/>
          </a:xfrm>
          <a:prstGeom prst="rect">
            <a:avLst/>
          </a:prstGeom>
          <a:noFill/>
          <a:ln w="19050">
            <a:solidFill>
              <a:srgbClr val="0691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4" name="Imagen 33"/>
          <p:cNvPicPr>
            <a:picLocks noChangeAspect="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044" r="3157" b="3813"/>
          <a:stretch/>
        </p:blipFill>
        <p:spPr>
          <a:xfrm>
            <a:off x="10162247" y="2225420"/>
            <a:ext cx="1025574" cy="1012183"/>
          </a:xfrm>
          <a:prstGeom prst="ellipse">
            <a:avLst/>
          </a:prstGeom>
          <a:ln w="190500" cap="rnd">
            <a:noFill/>
            <a:prstDash val="solid"/>
          </a:ln>
          <a:effectLst/>
          <a:scene3d>
            <a:camera prst="orthographicFront"/>
            <a:lightRig rig="threePt" dir="t">
              <a:rot lat="0" lon="0" rev="19200000"/>
            </a:lightRig>
          </a:scene3d>
          <a:sp3d extrusionH="25400">
            <a:extrusionClr>
              <a:srgbClr val="000000"/>
            </a:extrusionClr>
          </a:sp3d>
        </p:spPr>
      </p:pic>
      <p:pic>
        <p:nvPicPr>
          <p:cNvPr id="16" name="Picture 33">
            <a:extLst>
              <a:ext uri="{FF2B5EF4-FFF2-40B4-BE49-F238E27FC236}">
                <a16:creationId xmlns:a16="http://schemas.microsoft.com/office/drawing/2014/main" id="{B14C7B11-8238-4EF1-A732-A9B501374E1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921889" y="2230541"/>
            <a:ext cx="1060311" cy="1060311"/>
          </a:xfrm>
          <a:prstGeom prst="rect">
            <a:avLst/>
          </a:prstGeom>
        </p:spPr>
      </p:pic>
    </p:spTree>
    <p:extLst>
      <p:ext uri="{BB962C8B-B14F-4D97-AF65-F5344CB8AC3E}">
        <p14:creationId xmlns:p14="http://schemas.microsoft.com/office/powerpoint/2010/main" val="1475179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111"/>
          <a:stretch/>
        </p:blipFill>
        <p:spPr>
          <a:xfrm>
            <a:off x="0" y="0"/>
            <a:ext cx="12192000" cy="6858000"/>
          </a:xfrm>
          <a:prstGeom prst="rect">
            <a:avLst/>
          </a:prstGeom>
        </p:spPr>
      </p:pic>
      <p:sp>
        <p:nvSpPr>
          <p:cNvPr id="8" name="Google Shape;201;p26"/>
          <p:cNvSpPr txBox="1">
            <a:spLocks/>
          </p:cNvSpPr>
          <p:nvPr/>
        </p:nvSpPr>
        <p:spPr>
          <a:xfrm>
            <a:off x="0" y="1095564"/>
            <a:ext cx="8513207" cy="1556663"/>
          </a:xfrm>
          <a:prstGeom prst="rect">
            <a:avLst/>
          </a:prstGeom>
          <a:solidFill>
            <a:srgbClr val="FFFFFE">
              <a:alpha val="81176"/>
            </a:srgbClr>
          </a:solidFill>
          <a:ln>
            <a:noFill/>
          </a:ln>
        </p:spPr>
        <p:txBody>
          <a:bodyPr spcFirstLastPara="1" vert="horz" wrap="square" lIns="77147" tIns="38559" rIns="77147" bIns="38559" rtlCol="0" anchor="t"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lgn="r">
              <a:buNone/>
            </a:pPr>
            <a:r>
              <a:rPr lang="es-CO" sz="4050" dirty="0">
                <a:solidFill>
                  <a:srgbClr val="003B6D"/>
                </a:solidFill>
                <a:latin typeface="Calibri Light" panose="020F0302020204030204" pitchFamily="34" charset="0"/>
                <a:cs typeface="Arial"/>
              </a:rPr>
              <a:t>Para cada profesión hay espacio en la aviación</a:t>
            </a:r>
          </a:p>
        </p:txBody>
      </p:sp>
    </p:spTree>
    <p:extLst>
      <p:ext uri="{BB962C8B-B14F-4D97-AF65-F5344CB8AC3E}">
        <p14:creationId xmlns:p14="http://schemas.microsoft.com/office/powerpoint/2010/main" val="1221556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Diagrama 40"/>
          <p:cNvGraphicFramePr/>
          <p:nvPr/>
        </p:nvGraphicFramePr>
        <p:xfrm>
          <a:off x="832429" y="1935327"/>
          <a:ext cx="10923246" cy="5063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300137" y="170655"/>
            <a:ext cx="9109840" cy="770572"/>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Desarrollo del talento humano en el sector </a:t>
            </a:r>
          </a:p>
        </p:txBody>
      </p:sp>
      <p:sp>
        <p:nvSpPr>
          <p:cNvPr id="30" name="Marcador de fecha 4"/>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31" name="Marcador de pie de página 5"/>
          <p:cNvSpPr>
            <a:spLocks noGrp="1"/>
          </p:cNvSpPr>
          <p:nvPr>
            <p:ph type="ftr" sz="quarter" idx="11"/>
          </p:nvPr>
        </p:nvSpPr>
        <p:spPr>
          <a:xfrm>
            <a:off x="2385560" y="6526575"/>
            <a:ext cx="7539849" cy="250527"/>
          </a:xfrm>
        </p:spPr>
        <p:txBody>
          <a:bodyPr/>
          <a:lstStyle/>
          <a:p>
            <a:r>
              <a:rPr lang="es-ES" dirty="0"/>
              <a:t>www.aerocivil.gov.co</a:t>
            </a:r>
          </a:p>
        </p:txBody>
      </p:sp>
      <p:sp>
        <p:nvSpPr>
          <p:cNvPr id="32"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31</a:t>
            </a:fld>
            <a:endParaRPr lang="es-ES" dirty="0"/>
          </a:p>
        </p:txBody>
      </p:sp>
      <p:pic>
        <p:nvPicPr>
          <p:cNvPr id="21" name="Imagen 20"/>
          <p:cNvPicPr>
            <a:picLocks noChangeAspect="1"/>
          </p:cNvPicPr>
          <p:nvPr/>
        </p:nvPicPr>
        <p:blipFill rotWithShape="1">
          <a:blip r:embed="rId7"/>
          <a:srcRect t="17902" r="5206"/>
          <a:stretch/>
        </p:blipFill>
        <p:spPr>
          <a:xfrm>
            <a:off x="529371" y="1913671"/>
            <a:ext cx="758082" cy="699283"/>
          </a:xfrm>
          <a:prstGeom prst="rect">
            <a:avLst/>
          </a:prstGeom>
        </p:spPr>
      </p:pic>
      <p:sp>
        <p:nvSpPr>
          <p:cNvPr id="20" name="Rectángulo: esquinas redondeadas 19"/>
          <p:cNvSpPr/>
          <p:nvPr/>
        </p:nvSpPr>
        <p:spPr>
          <a:xfrm>
            <a:off x="1186782" y="1800530"/>
            <a:ext cx="10839566" cy="929616"/>
          </a:xfrm>
          <a:prstGeom prst="roundRect">
            <a:avLst/>
          </a:prstGeom>
        </p:spPr>
        <p:txBody>
          <a:bodyPr vert="horz" lIns="91440" tIns="45720" rIns="91440" bIns="45720" rtlCol="0" anchor="ctr">
            <a:normAutofit/>
          </a:bodyPr>
          <a:lstStyle/>
          <a:p>
            <a:pPr algn="just">
              <a:lnSpc>
                <a:spcPct val="90000"/>
              </a:lnSpc>
              <a:spcBef>
                <a:spcPct val="0"/>
              </a:spcBef>
            </a:pPr>
            <a:r>
              <a:rPr lang="es-CO" dirty="0">
                <a:solidFill>
                  <a:srgbClr val="003B6D"/>
                </a:solidFill>
                <a:latin typeface="Calibri Light" panose="020F0302020204030204" pitchFamily="34" charset="0"/>
              </a:rPr>
              <a:t>Fortalecer la gestión del conocimiento para lograr el desarrollo integral y sostenible del talento humano, en línea con el crecimiento de la aviación civil en Colombia.</a:t>
            </a:r>
          </a:p>
        </p:txBody>
      </p:sp>
      <p:pic>
        <p:nvPicPr>
          <p:cNvPr id="14" name="Picture 3"/>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1890748" y="3295235"/>
            <a:ext cx="494812" cy="583118"/>
          </a:xfrm>
          <a:prstGeom prst="rect">
            <a:avLst/>
          </a:prstGeom>
        </p:spPr>
      </p:pic>
      <p:grpSp>
        <p:nvGrpSpPr>
          <p:cNvPr id="16" name="Group 6"/>
          <p:cNvGrpSpPr/>
          <p:nvPr/>
        </p:nvGrpSpPr>
        <p:grpSpPr>
          <a:xfrm>
            <a:off x="3855376" y="3218086"/>
            <a:ext cx="814166" cy="737416"/>
            <a:chOff x="7318901" y="1945370"/>
            <a:chExt cx="2456394" cy="2143125"/>
          </a:xfrm>
        </p:grpSpPr>
        <p:pic>
          <p:nvPicPr>
            <p:cNvPr id="18" name="Picture 4"/>
            <p:cNvPicPr>
              <a:picLocks noChangeAspect="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32170" y="1945370"/>
              <a:ext cx="2143125" cy="2143125"/>
            </a:xfrm>
            <a:prstGeom prst="rect">
              <a:avLst/>
            </a:prstGeom>
          </p:spPr>
        </p:pic>
        <p:pic>
          <p:nvPicPr>
            <p:cNvPr id="24" name="Picture 5"/>
            <p:cNvPicPr>
              <a:picLocks noChangeAspect="1"/>
            </p:cNvPicPr>
            <p:nvPr/>
          </p:nvPicPr>
          <p:blipFill>
            <a:blip r:embed="rId10" cstate="hq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18901" y="2821252"/>
              <a:ext cx="651933" cy="651933"/>
            </a:xfrm>
            <a:prstGeom prst="rect">
              <a:avLst/>
            </a:prstGeom>
          </p:spPr>
        </p:pic>
      </p:grpSp>
      <p:grpSp>
        <p:nvGrpSpPr>
          <p:cNvPr id="28" name="Group 16"/>
          <p:cNvGrpSpPr/>
          <p:nvPr/>
        </p:nvGrpSpPr>
        <p:grpSpPr>
          <a:xfrm>
            <a:off x="10214538" y="3437807"/>
            <a:ext cx="596622" cy="387631"/>
            <a:chOff x="376097" y="2070121"/>
            <a:chExt cx="1702360" cy="1106039"/>
          </a:xfrm>
        </p:grpSpPr>
        <p:grpSp>
          <p:nvGrpSpPr>
            <p:cNvPr id="29" name="Group 12"/>
            <p:cNvGrpSpPr/>
            <p:nvPr/>
          </p:nvGrpSpPr>
          <p:grpSpPr>
            <a:xfrm>
              <a:off x="376097" y="2070121"/>
              <a:ext cx="1455710" cy="954384"/>
              <a:chOff x="446964" y="1993921"/>
              <a:chExt cx="1455710" cy="954384"/>
            </a:xfrm>
          </p:grpSpPr>
          <p:pic>
            <p:nvPicPr>
              <p:cNvPr id="35" name="Picture 2" descr="Resultado de imagen para investigation icon pn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948291" y="1993921"/>
                <a:ext cx="954383" cy="9543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6964" y="2030609"/>
                <a:ext cx="678923" cy="696389"/>
              </a:xfrm>
              <a:prstGeom prst="rect">
                <a:avLst/>
              </a:prstGeom>
            </p:spPr>
          </p:pic>
        </p:grpSp>
        <p:pic>
          <p:nvPicPr>
            <p:cNvPr id="34" name="Picture 15"/>
            <p:cNvPicPr>
              <a:picLocks noChangeAspect="1"/>
            </p:cNvPicPr>
            <p:nvPr/>
          </p:nvPicPr>
          <p:blipFill>
            <a:blip r:embed="rId14">
              <a:lum bright="70000" contrast="-70000"/>
              <a:extLst>
                <a:ext uri="{BEBA8EAE-BF5A-486C-A8C5-ECC9F3942E4B}">
                  <a14:imgProps xmlns:a14="http://schemas.microsoft.com/office/drawing/2010/main">
                    <a14:imgLayer r:embed="rId15">
                      <a14:imgEffect>
                        <a14:backgroundRemoval t="889" b="100000" l="0" r="99556"/>
                      </a14:imgEffect>
                    </a14:imgLayer>
                  </a14:imgProps>
                </a:ext>
                <a:ext uri="{28A0092B-C50C-407E-A947-70E740481C1C}">
                  <a14:useLocalDpi xmlns:a14="http://schemas.microsoft.com/office/drawing/2010/main" val="0"/>
                </a:ext>
              </a:extLst>
            </a:blip>
            <a:stretch>
              <a:fillRect/>
            </a:stretch>
          </p:blipFill>
          <p:spPr>
            <a:xfrm>
              <a:off x="1522974" y="2620677"/>
              <a:ext cx="555483" cy="555483"/>
            </a:xfrm>
            <a:prstGeom prst="rect">
              <a:avLst/>
            </a:prstGeom>
          </p:spPr>
        </p:pic>
      </p:grpSp>
      <p:pic>
        <p:nvPicPr>
          <p:cNvPr id="37" name="Picture 18"/>
          <p:cNvPicPr>
            <a:picLocks noChangeAspect="1"/>
          </p:cNvPicPr>
          <p:nvPr/>
        </p:nvPicPr>
        <p:blipFill rotWithShape="1">
          <a:blip r:embed="rId16">
            <a:lum bright="70000" contrast="-70000"/>
            <a:extLst>
              <a:ext uri="{BEBA8EAE-BF5A-486C-A8C5-ECC9F3942E4B}">
                <a14:imgProps xmlns:a14="http://schemas.microsoft.com/office/drawing/2010/main">
                  <a14:imgLayer r:embed="rId17">
                    <a14:imgEffect>
                      <a14:backgroundRemoval t="10667" b="88889" l="0" r="100000">
                        <a14:foregroundMark x1="52000" y1="40889" x2="52000" y2="40889"/>
                        <a14:foregroundMark x1="33333" y1="40444" x2="33333" y2="40444"/>
                        <a14:foregroundMark x1="24000" y1="33778" x2="24000" y2="33778"/>
                        <a14:foregroundMark x1="24000" y1="44000" x2="24000" y2="44000"/>
                        <a14:foregroundMark x1="54222" y1="21333" x2="54222" y2="21333"/>
                        <a14:foregroundMark x1="46222" y1="22222" x2="46222" y2="22222"/>
                        <a14:foregroundMark x1="60889" y1="22667" x2="60889" y2="22667"/>
                        <a14:foregroundMark x1="73333" y1="30222" x2="73333" y2="30222"/>
                        <a14:foregroundMark x1="83111" y1="39111" x2="83111" y2="39111"/>
                        <a14:foregroundMark x1="76000" y1="36444" x2="76000" y2="36444"/>
                        <a14:foregroundMark x1="78667" y1="27556" x2="78667" y2="27556"/>
                        <a14:foregroundMark x1="73333" y1="27556" x2="73333" y2="27556"/>
                        <a14:foregroundMark x1="57333" y1="29778" x2="57333" y2="29778"/>
                      </a14:backgroundRemoval>
                    </a14:imgEffect>
                    <a14:imgEffect>
                      <a14:sharpenSoften amount="50000"/>
                    </a14:imgEffect>
                  </a14:imgLayer>
                </a14:imgProps>
              </a:ext>
              <a:ext uri="{28A0092B-C50C-407E-A947-70E740481C1C}">
                <a14:useLocalDpi xmlns:a14="http://schemas.microsoft.com/office/drawing/2010/main" val="0"/>
              </a:ext>
            </a:extLst>
          </a:blip>
          <a:srcRect t="11048" b="11254"/>
          <a:stretch/>
        </p:blipFill>
        <p:spPr>
          <a:xfrm>
            <a:off x="8044826" y="3360192"/>
            <a:ext cx="664829" cy="465174"/>
          </a:xfrm>
          <a:prstGeom prst="rect">
            <a:avLst/>
          </a:prstGeom>
        </p:spPr>
      </p:pic>
      <p:grpSp>
        <p:nvGrpSpPr>
          <p:cNvPr id="38" name="Group 21"/>
          <p:cNvGrpSpPr/>
          <p:nvPr/>
        </p:nvGrpSpPr>
        <p:grpSpPr>
          <a:xfrm>
            <a:off x="6048162" y="3333585"/>
            <a:ext cx="491781" cy="491781"/>
            <a:chOff x="9462868" y="1899524"/>
            <a:chExt cx="1680262" cy="1680262"/>
          </a:xfrm>
        </p:grpSpPr>
        <p:sp>
          <p:nvSpPr>
            <p:cNvPr id="39" name="Oval 20"/>
            <p:cNvSpPr/>
            <p:nvPr/>
          </p:nvSpPr>
          <p:spPr>
            <a:xfrm>
              <a:off x="9652000" y="2101559"/>
              <a:ext cx="1329267" cy="1310508"/>
            </a:xfrm>
            <a:prstGeom prst="ellipse">
              <a:avLst/>
            </a:prstGeom>
            <a:noFill/>
            <a:ln w="381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pic>
          <p:nvPicPr>
            <p:cNvPr id="40" name="Picture 19"/>
            <p:cNvPicPr>
              <a:picLocks noChangeAspect="1"/>
            </p:cNvPicPr>
            <p:nvPr/>
          </p:nvPicPr>
          <p:blipFill>
            <a:blip r:embed="rId18">
              <a:extLst>
                <a:ext uri="{BEBA8EAE-BF5A-486C-A8C5-ECC9F3942E4B}">
                  <a14:imgProps xmlns:a14="http://schemas.microsoft.com/office/drawing/2010/main">
                    <a14:imgLayer r:embed="rId19">
                      <a14:imgEffect>
                        <a14:backgroundRemoval t="0" b="100000" l="0" r="100000">
                          <a14:foregroundMark x1="29333" y1="51556" x2="29333" y2="51556"/>
                          <a14:foregroundMark x1="66667" y1="50667" x2="66667" y2="50667"/>
                          <a14:foregroundMark x1="90667" y1="50667" x2="90667" y2="50667"/>
                          <a14:foregroundMark x1="88000" y1="56444" x2="88000" y2="56444"/>
                          <a14:foregroundMark x1="90667" y1="44889" x2="90667" y2="44889"/>
                          <a14:foregroundMark x1="67111" y1="48889" x2="67111" y2="48889"/>
                          <a14:foregroundMark x1="51556" y1="8000" x2="51556" y2="8000"/>
                          <a14:foregroundMark x1="12000" y1="47556" x2="12000" y2="47556"/>
                          <a14:foregroundMark x1="45778" y1="87111" x2="45778" y2="87111"/>
                        </a14:backgroundRemoval>
                      </a14:imgEffect>
                    </a14:imgLayer>
                  </a14:imgProps>
                </a:ext>
                <a:ext uri="{28A0092B-C50C-407E-A947-70E740481C1C}">
                  <a14:useLocalDpi xmlns:a14="http://schemas.microsoft.com/office/drawing/2010/main" val="0"/>
                </a:ext>
              </a:extLst>
            </a:blip>
            <a:stretch>
              <a:fillRect/>
            </a:stretch>
          </p:blipFill>
          <p:spPr>
            <a:xfrm>
              <a:off x="9462868" y="1899524"/>
              <a:ext cx="1680262" cy="1680262"/>
            </a:xfrm>
            <a:prstGeom prst="rect">
              <a:avLst/>
            </a:prstGeom>
          </p:spPr>
        </p:pic>
      </p:grpSp>
    </p:spTree>
    <p:extLst>
      <p:ext uri="{BB962C8B-B14F-4D97-AF65-F5344CB8AC3E}">
        <p14:creationId xmlns:p14="http://schemas.microsoft.com/office/powerpoint/2010/main" val="166452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32</a:t>
            </a:fld>
            <a:endParaRPr lang="es-ES" dirty="0"/>
          </a:p>
        </p:txBody>
      </p:sp>
      <p:sp>
        <p:nvSpPr>
          <p:cNvPr id="49" name="Rectángulo 48"/>
          <p:cNvSpPr/>
          <p:nvPr/>
        </p:nvSpPr>
        <p:spPr>
          <a:xfrm>
            <a:off x="1087368" y="711835"/>
            <a:ext cx="8610696"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el desarrollo del talento humano en el sector</a:t>
            </a:r>
          </a:p>
        </p:txBody>
      </p:sp>
      <p:graphicFrame>
        <p:nvGraphicFramePr>
          <p:cNvPr id="3" name="Tabla 2"/>
          <p:cNvGraphicFramePr>
            <a:graphicFrameLocks noGrp="1"/>
          </p:cNvGraphicFramePr>
          <p:nvPr>
            <p:extLst>
              <p:ext uri="{D42A27DB-BD31-4B8C-83A1-F6EECF244321}">
                <p14:modId xmlns:p14="http://schemas.microsoft.com/office/powerpoint/2010/main" val="2342749695"/>
              </p:ext>
            </p:extLst>
          </p:nvPr>
        </p:nvGraphicFramePr>
        <p:xfrm>
          <a:off x="534207" y="1797402"/>
          <a:ext cx="10957710" cy="3666681"/>
        </p:xfrm>
        <a:graphic>
          <a:graphicData uri="http://schemas.openxmlformats.org/drawingml/2006/table">
            <a:tbl>
              <a:tblPr>
                <a:tableStyleId>{22838BEF-8BB2-4498-84A7-C5851F593DF1}</a:tableStyleId>
              </a:tblPr>
              <a:tblGrid>
                <a:gridCol w="390331">
                  <a:extLst>
                    <a:ext uri="{9D8B030D-6E8A-4147-A177-3AD203B41FA5}">
                      <a16:colId xmlns:a16="http://schemas.microsoft.com/office/drawing/2014/main" val="174830442"/>
                    </a:ext>
                  </a:extLst>
                </a:gridCol>
                <a:gridCol w="2977558">
                  <a:extLst>
                    <a:ext uri="{9D8B030D-6E8A-4147-A177-3AD203B41FA5}">
                      <a16:colId xmlns:a16="http://schemas.microsoft.com/office/drawing/2014/main" val="88605227"/>
                    </a:ext>
                  </a:extLst>
                </a:gridCol>
                <a:gridCol w="3576119">
                  <a:extLst>
                    <a:ext uri="{9D8B030D-6E8A-4147-A177-3AD203B41FA5}">
                      <a16:colId xmlns:a16="http://schemas.microsoft.com/office/drawing/2014/main" val="586350116"/>
                    </a:ext>
                  </a:extLst>
                </a:gridCol>
                <a:gridCol w="4013702">
                  <a:extLst>
                    <a:ext uri="{9D8B030D-6E8A-4147-A177-3AD203B41FA5}">
                      <a16:colId xmlns:a16="http://schemas.microsoft.com/office/drawing/2014/main" val="2551818171"/>
                    </a:ext>
                  </a:extLst>
                </a:gridCol>
              </a:tblGrid>
              <a:tr h="437706">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47757473"/>
                  </a:ext>
                </a:extLst>
              </a:tr>
              <a:tr h="418559">
                <a:tc rowSpan="2">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Disponer de un Sistema de Gestión del Talento Humano que permita responder a las necesidades del Sector Aeronáutico en cantidad y calidad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Disponer de una plataforma virtual de capacitación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Desarrollar el 100% el Plan Institucional de Capacitación - PIC y oferta  Académica orientada a la formación en  la gestión aeronáutica  integral  y fortalecimiento  institucional con mediación virtual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43467"/>
                  </a:ext>
                </a:extLst>
              </a:tr>
              <a:tr h="376155">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Construir un modelo tipo  para Fortalecer  la cobertura de Formación de Talento  Humano  en las  Regionales  Aeronáuticas del País, incluyendo  su  desarrollo  en ambientes virtuales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713913"/>
                  </a:ext>
                </a:extLst>
              </a:tr>
              <a:tr h="422695">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Consolidar la investigación en los campos aeronáuticos y aeroespaciales, con el apoyo de la industria, la academia y la cadena de investigadores, integrados en un centro de investigaciones aeronáutico.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100% de los productos de investigación desarrollados en el cuatrienio 2018-2022.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 Implementar 9 productos   de  investigación, que  contribuyan  al  fortalecimiento de los procesos  de ciencia,  tecnología e innovación en la  industria Aeronáutica  y al desarrollo del Talento Humano, incluyendo  el proyecto de  creación del  Centro de investigaciones  aeronáutico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553451"/>
                  </a:ext>
                </a:extLst>
              </a:tr>
            </a:tbl>
          </a:graphicData>
        </a:graphic>
      </p:graphicFrame>
      <p:pic>
        <p:nvPicPr>
          <p:cNvPr id="6" name="Imagen 5"/>
          <p:cNvPicPr>
            <a:picLocks noChangeAspect="1"/>
          </p:cNvPicPr>
          <p:nvPr/>
        </p:nvPicPr>
        <p:blipFill rotWithShape="1">
          <a:blip r:embed="rId2">
            <a:clrChange>
              <a:clrFrom>
                <a:srgbClr val="FFFEFF"/>
              </a:clrFrom>
              <a:clrTo>
                <a:srgbClr val="FFFEFF">
                  <a:alpha val="0"/>
                </a:srgbClr>
              </a:clrTo>
            </a:clrChange>
          </a:blip>
          <a:srcRect t="17902" r="5206"/>
          <a:stretch/>
        </p:blipFill>
        <p:spPr>
          <a:xfrm>
            <a:off x="399059" y="831439"/>
            <a:ext cx="688309" cy="628722"/>
          </a:xfrm>
          <a:prstGeom prst="rect">
            <a:avLst/>
          </a:prstGeom>
        </p:spPr>
      </p:pic>
    </p:spTree>
    <p:extLst>
      <p:ext uri="{BB962C8B-B14F-4D97-AF65-F5344CB8AC3E}">
        <p14:creationId xmlns:p14="http://schemas.microsoft.com/office/powerpoint/2010/main" val="3977235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33</a:t>
            </a:fld>
            <a:endParaRPr lang="es-ES" dirty="0"/>
          </a:p>
        </p:txBody>
      </p:sp>
      <p:sp>
        <p:nvSpPr>
          <p:cNvPr id="49" name="Rectángulo 48"/>
          <p:cNvSpPr/>
          <p:nvPr/>
        </p:nvSpPr>
        <p:spPr>
          <a:xfrm>
            <a:off x="878362" y="646105"/>
            <a:ext cx="8610696"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el desarrollo del talento humano en el sector</a:t>
            </a:r>
          </a:p>
        </p:txBody>
      </p:sp>
      <p:graphicFrame>
        <p:nvGraphicFramePr>
          <p:cNvPr id="3" name="Tabla 2"/>
          <p:cNvGraphicFramePr>
            <a:graphicFrameLocks noGrp="1"/>
          </p:cNvGraphicFramePr>
          <p:nvPr>
            <p:extLst>
              <p:ext uri="{D42A27DB-BD31-4B8C-83A1-F6EECF244321}">
                <p14:modId xmlns:p14="http://schemas.microsoft.com/office/powerpoint/2010/main" val="4071400994"/>
              </p:ext>
            </p:extLst>
          </p:nvPr>
        </p:nvGraphicFramePr>
        <p:xfrm>
          <a:off x="534207" y="1800885"/>
          <a:ext cx="10957710" cy="3676206"/>
        </p:xfrm>
        <a:graphic>
          <a:graphicData uri="http://schemas.openxmlformats.org/drawingml/2006/table">
            <a:tbl>
              <a:tblPr>
                <a:tableStyleId>{22838BEF-8BB2-4498-84A7-C5851F593DF1}</a:tableStyleId>
              </a:tblPr>
              <a:tblGrid>
                <a:gridCol w="390331">
                  <a:extLst>
                    <a:ext uri="{9D8B030D-6E8A-4147-A177-3AD203B41FA5}">
                      <a16:colId xmlns:a16="http://schemas.microsoft.com/office/drawing/2014/main" val="174830442"/>
                    </a:ext>
                  </a:extLst>
                </a:gridCol>
                <a:gridCol w="3046748">
                  <a:extLst>
                    <a:ext uri="{9D8B030D-6E8A-4147-A177-3AD203B41FA5}">
                      <a16:colId xmlns:a16="http://schemas.microsoft.com/office/drawing/2014/main" val="88605227"/>
                    </a:ext>
                  </a:extLst>
                </a:gridCol>
                <a:gridCol w="3196957">
                  <a:extLst>
                    <a:ext uri="{9D8B030D-6E8A-4147-A177-3AD203B41FA5}">
                      <a16:colId xmlns:a16="http://schemas.microsoft.com/office/drawing/2014/main" val="586350116"/>
                    </a:ext>
                  </a:extLst>
                </a:gridCol>
                <a:gridCol w="4323674">
                  <a:extLst>
                    <a:ext uri="{9D8B030D-6E8A-4147-A177-3AD203B41FA5}">
                      <a16:colId xmlns:a16="http://schemas.microsoft.com/office/drawing/2014/main" val="2551818171"/>
                    </a:ext>
                  </a:extLst>
                </a:gridCol>
              </a:tblGrid>
              <a:tr h="437706">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47757473"/>
                  </a:ext>
                </a:extLst>
              </a:tr>
              <a:tr h="403232">
                <a:tc rowSpan="4">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Alcanzar una amplia oferta de capacitación orientada a la gestión aeronáutica integral, en todos los niveles y campos: aeroespaciales, aeronavegabilidad, mantenimiento, seguridad operacional y de la aviación civil, servicios a la navegación aérea, servicios aeroportuarios, servicios en tierra y gestión de aerolíneas, carga, RPAS, aspectos ambientales o aquellos nuevos campos que aparezcan en el tránsito del plan.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Instituto de Educación Superior IES  operando y funcionando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Construir un nuevo conjunto de material didáctico normalizado para fortalecer la oferta académica del Programa de la Membresía Trainair Plus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201208"/>
                  </a:ext>
                </a:extLst>
              </a:tr>
              <a:tr h="403232">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Fortalecer  la oferta  Académica del CEA, a través  del Desarrollo de  la Cátedra de Sostenibilidad Ambiental,   Cambio Climático del Sector y CORSIA, incorporando los elementos que directa o indirectamente influyan en el Sistema ambiental y en la infraestructura y operación aeroportuaria y aeronáutica.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848863"/>
                  </a:ext>
                </a:extLst>
              </a:tr>
              <a:tr h="403232">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Estructurar e implementar  un Programa de Proyección social,  que beneficie las comunidades localizadas en las áreas de influencia aeroportuarias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44210"/>
                  </a:ext>
                </a:extLst>
              </a:tr>
              <a:tr h="403232">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Proceso  de fortalecimiento de las  Unidades de Instrucción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197772"/>
                  </a:ext>
                </a:extLst>
              </a:tr>
            </a:tbl>
          </a:graphicData>
        </a:graphic>
      </p:graphicFrame>
      <p:pic>
        <p:nvPicPr>
          <p:cNvPr id="6" name="Imagen 5"/>
          <p:cNvPicPr>
            <a:picLocks noChangeAspect="1"/>
          </p:cNvPicPr>
          <p:nvPr/>
        </p:nvPicPr>
        <p:blipFill rotWithShape="1">
          <a:blip r:embed="rId2">
            <a:clrChange>
              <a:clrFrom>
                <a:srgbClr val="FFFEFF"/>
              </a:clrFrom>
              <a:clrTo>
                <a:srgbClr val="FFFEFF">
                  <a:alpha val="0"/>
                </a:srgbClr>
              </a:clrTo>
            </a:clrChange>
          </a:blip>
          <a:srcRect t="17902" r="5206"/>
          <a:stretch/>
        </p:blipFill>
        <p:spPr>
          <a:xfrm>
            <a:off x="190052" y="751401"/>
            <a:ext cx="688309" cy="628722"/>
          </a:xfrm>
          <a:prstGeom prst="rect">
            <a:avLst/>
          </a:prstGeom>
        </p:spPr>
      </p:pic>
    </p:spTree>
    <p:extLst>
      <p:ext uri="{BB962C8B-B14F-4D97-AF65-F5344CB8AC3E}">
        <p14:creationId xmlns:p14="http://schemas.microsoft.com/office/powerpoint/2010/main" val="3742475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34</a:t>
            </a:fld>
            <a:endParaRPr lang="es-ES" dirty="0"/>
          </a:p>
        </p:txBody>
      </p:sp>
      <p:sp>
        <p:nvSpPr>
          <p:cNvPr id="49" name="Rectángulo 48"/>
          <p:cNvSpPr/>
          <p:nvPr/>
        </p:nvSpPr>
        <p:spPr>
          <a:xfrm>
            <a:off x="878362" y="615997"/>
            <a:ext cx="8610696"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el desarrollo del talento humano en el sector</a:t>
            </a:r>
          </a:p>
        </p:txBody>
      </p:sp>
      <p:graphicFrame>
        <p:nvGraphicFramePr>
          <p:cNvPr id="3" name="Tabla 2"/>
          <p:cNvGraphicFramePr>
            <a:graphicFrameLocks noGrp="1"/>
          </p:cNvGraphicFramePr>
          <p:nvPr>
            <p:extLst>
              <p:ext uri="{D42A27DB-BD31-4B8C-83A1-F6EECF244321}">
                <p14:modId xmlns:p14="http://schemas.microsoft.com/office/powerpoint/2010/main" val="2656462783"/>
              </p:ext>
            </p:extLst>
          </p:nvPr>
        </p:nvGraphicFramePr>
        <p:xfrm>
          <a:off x="534207" y="1827985"/>
          <a:ext cx="10957710" cy="3438081"/>
        </p:xfrm>
        <a:graphic>
          <a:graphicData uri="http://schemas.openxmlformats.org/drawingml/2006/table">
            <a:tbl>
              <a:tblPr>
                <a:tableStyleId>{22838BEF-8BB2-4498-84A7-C5851F593DF1}</a:tableStyleId>
              </a:tblPr>
              <a:tblGrid>
                <a:gridCol w="390331">
                  <a:extLst>
                    <a:ext uri="{9D8B030D-6E8A-4147-A177-3AD203B41FA5}">
                      <a16:colId xmlns:a16="http://schemas.microsoft.com/office/drawing/2014/main" val="174830442"/>
                    </a:ext>
                  </a:extLst>
                </a:gridCol>
                <a:gridCol w="3046748">
                  <a:extLst>
                    <a:ext uri="{9D8B030D-6E8A-4147-A177-3AD203B41FA5}">
                      <a16:colId xmlns:a16="http://schemas.microsoft.com/office/drawing/2014/main" val="88605227"/>
                    </a:ext>
                  </a:extLst>
                </a:gridCol>
                <a:gridCol w="3506929">
                  <a:extLst>
                    <a:ext uri="{9D8B030D-6E8A-4147-A177-3AD203B41FA5}">
                      <a16:colId xmlns:a16="http://schemas.microsoft.com/office/drawing/2014/main" val="586350116"/>
                    </a:ext>
                  </a:extLst>
                </a:gridCol>
                <a:gridCol w="4013702">
                  <a:extLst>
                    <a:ext uri="{9D8B030D-6E8A-4147-A177-3AD203B41FA5}">
                      <a16:colId xmlns:a16="http://schemas.microsoft.com/office/drawing/2014/main" val="2551818171"/>
                    </a:ext>
                  </a:extLst>
                </a:gridCol>
              </a:tblGrid>
              <a:tr h="437706">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47757473"/>
                  </a:ext>
                </a:extLst>
              </a:tr>
              <a:tr h="438150">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Cualificar el talento humano desarrollando el Marco Nacional de Cualificaciones de la aviación civil para asegurar las competencias y propiciar la movilidad laboral en el país y en la región.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 Disponer del Marco Nacional de Cualificaciones del sector de aviación civil en el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Construir el Catálogo de Cualificaciones para el Sector de  Aviación Civil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0880413"/>
                  </a:ext>
                </a:extLst>
              </a:tr>
              <a:tr h="433118">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Promover la suscripción de convenios con entidades extranjeras, para propiciar el intercambio de experiencias y conocimientos.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Suscribir 6 convenios  (Línea base 2019: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Diseñar un Plan de posicionamiento Nacional e Internacional de la Oferta de Servicios  Educativos  para  apoyar  Suscripción de  Convenios Internacionales que incluya  Módulos de  Cooperación Académica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500894"/>
                  </a:ext>
                </a:extLst>
              </a:tr>
              <a:tr h="433118">
                <a:tc>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611839"/>
                  </a:ext>
                </a:extLst>
              </a:tr>
            </a:tbl>
          </a:graphicData>
        </a:graphic>
      </p:graphicFrame>
      <p:pic>
        <p:nvPicPr>
          <p:cNvPr id="6" name="Imagen 5"/>
          <p:cNvPicPr>
            <a:picLocks noChangeAspect="1"/>
          </p:cNvPicPr>
          <p:nvPr/>
        </p:nvPicPr>
        <p:blipFill rotWithShape="1">
          <a:blip r:embed="rId2">
            <a:clrChange>
              <a:clrFrom>
                <a:srgbClr val="FFFEFF"/>
              </a:clrFrom>
              <a:clrTo>
                <a:srgbClr val="FFFEFF">
                  <a:alpha val="0"/>
                </a:srgbClr>
              </a:clrTo>
            </a:clrChange>
          </a:blip>
          <a:srcRect t="17902" r="5206"/>
          <a:stretch/>
        </p:blipFill>
        <p:spPr>
          <a:xfrm>
            <a:off x="108745" y="735601"/>
            <a:ext cx="688309" cy="628722"/>
          </a:xfrm>
          <a:prstGeom prst="rect">
            <a:avLst/>
          </a:prstGeom>
        </p:spPr>
      </p:pic>
    </p:spTree>
    <p:extLst>
      <p:ext uri="{BB962C8B-B14F-4D97-AF65-F5344CB8AC3E}">
        <p14:creationId xmlns:p14="http://schemas.microsoft.com/office/powerpoint/2010/main" val="2726629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08"/>
            <a:ext cx="12192000" cy="6918008"/>
          </a:xfrm>
          <a:prstGeom prst="rect">
            <a:avLst/>
          </a:prstGeom>
        </p:spPr>
      </p:pic>
      <p:sp>
        <p:nvSpPr>
          <p:cNvPr id="8" name="Google Shape;201;p26"/>
          <p:cNvSpPr txBox="1">
            <a:spLocks/>
          </p:cNvSpPr>
          <p:nvPr/>
        </p:nvSpPr>
        <p:spPr>
          <a:xfrm>
            <a:off x="0" y="4467138"/>
            <a:ext cx="8513207" cy="1883092"/>
          </a:xfrm>
          <a:prstGeom prst="rect">
            <a:avLst/>
          </a:prstGeom>
          <a:solidFill>
            <a:srgbClr val="FFFFFE">
              <a:alpha val="69000"/>
            </a:srgbClr>
          </a:solidFill>
          <a:ln>
            <a:noFill/>
          </a:ln>
        </p:spPr>
        <p:txBody>
          <a:bodyPr spcFirstLastPara="1" vert="horz" wrap="square" lIns="77147" tIns="38559" rIns="77147" bIns="38559" rtlCol="0" anchor="ctr"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78594" indent="0" algn="ctr">
              <a:buSzPct val="150000"/>
              <a:buNone/>
            </a:pPr>
            <a:r>
              <a:rPr lang="es-CO" sz="4050" dirty="0">
                <a:solidFill>
                  <a:srgbClr val="002060"/>
                </a:solidFill>
                <a:latin typeface="Calibri Light" panose="020F0302020204030204" pitchFamily="34" charset="0"/>
                <a:cs typeface="Arial"/>
              </a:rPr>
              <a:t>Un país con mayor nivel de implementación de los estándares internacionales</a:t>
            </a:r>
            <a:endParaRPr lang="es-CO" sz="3713" dirty="0">
              <a:solidFill>
                <a:srgbClr val="002060"/>
              </a:solidFill>
              <a:latin typeface="+mj-lt"/>
            </a:endParaRPr>
          </a:p>
        </p:txBody>
      </p:sp>
    </p:spTree>
    <p:extLst>
      <p:ext uri="{BB962C8B-B14F-4D97-AF65-F5344CB8AC3E}">
        <p14:creationId xmlns:p14="http://schemas.microsoft.com/office/powerpoint/2010/main" val="152918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p:cNvSpPr/>
          <p:nvPr/>
        </p:nvSpPr>
        <p:spPr>
          <a:xfrm>
            <a:off x="1132764" y="838641"/>
            <a:ext cx="7171263" cy="2236954"/>
          </a:xfrm>
          <a:prstGeom prst="roundRect">
            <a:avLst/>
          </a:prstGeom>
        </p:spPr>
        <p:txBody>
          <a:bodyPr vert="horz" lIns="91440" tIns="45720" rIns="91440" bIns="45720" rtlCol="0" anchor="ctr">
            <a:normAutofit/>
          </a:bodyPr>
          <a:lstStyle/>
          <a:p>
            <a:pPr algn="just">
              <a:lnSpc>
                <a:spcPct val="90000"/>
              </a:lnSpc>
              <a:spcBef>
                <a:spcPct val="0"/>
              </a:spcBef>
            </a:pPr>
            <a:r>
              <a:rPr lang="es-CO" dirty="0">
                <a:solidFill>
                  <a:srgbClr val="003B6D"/>
                </a:solidFill>
                <a:latin typeface="Calibri Light" panose="020F0302020204030204" pitchFamily="34" charset="0"/>
              </a:rPr>
              <a:t>Posicionar a Colombia como el país con el mayor nivel de implementación efectiva de estándares y mejores prácticas en seguridad operacional (safety), seguridad de la aviación civil (security) y facilitación, en un entorno de confianza y de cultura justa en compañía del sector</a:t>
            </a:r>
          </a:p>
        </p:txBody>
      </p:sp>
      <p:pic>
        <p:nvPicPr>
          <p:cNvPr id="11" name="Imagen 10"/>
          <p:cNvPicPr>
            <a:picLocks noChangeAspect="1"/>
          </p:cNvPicPr>
          <p:nvPr/>
        </p:nvPicPr>
        <p:blipFill rotWithShape="1">
          <a:blip r:embed="rId2"/>
          <a:srcRect b="5075"/>
          <a:stretch/>
        </p:blipFill>
        <p:spPr>
          <a:xfrm>
            <a:off x="429541" y="1554060"/>
            <a:ext cx="796680" cy="806116"/>
          </a:xfrm>
          <a:prstGeom prst="rect">
            <a:avLst/>
          </a:prstGeom>
        </p:spPr>
      </p:pic>
      <p:sp>
        <p:nvSpPr>
          <p:cNvPr id="12" name="Rectángulo 11"/>
          <p:cNvSpPr/>
          <p:nvPr/>
        </p:nvSpPr>
        <p:spPr>
          <a:xfrm>
            <a:off x="258484" y="160596"/>
            <a:ext cx="6981288" cy="1005049"/>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Seguridad Operacional y de la Aviación civil como pilar fundamental </a:t>
            </a:r>
          </a:p>
        </p:txBody>
      </p:sp>
      <p:sp>
        <p:nvSpPr>
          <p:cNvPr id="30" name="Marcador de fecha 4"/>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31" name="Marcador de pie de página 5"/>
          <p:cNvSpPr>
            <a:spLocks noGrp="1"/>
          </p:cNvSpPr>
          <p:nvPr>
            <p:ph type="ftr" sz="quarter" idx="11"/>
          </p:nvPr>
        </p:nvSpPr>
        <p:spPr>
          <a:xfrm>
            <a:off x="2385560" y="6526575"/>
            <a:ext cx="7539849" cy="250527"/>
          </a:xfrm>
        </p:spPr>
        <p:txBody>
          <a:bodyPr/>
          <a:lstStyle/>
          <a:p>
            <a:r>
              <a:rPr lang="es-ES" dirty="0"/>
              <a:t>www.aerocivil.gov.co</a:t>
            </a:r>
          </a:p>
        </p:txBody>
      </p:sp>
      <p:sp>
        <p:nvSpPr>
          <p:cNvPr id="32"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36</a:t>
            </a:fld>
            <a:endParaRPr lang="es-ES" dirty="0"/>
          </a:p>
        </p:txBody>
      </p:sp>
      <p:grpSp>
        <p:nvGrpSpPr>
          <p:cNvPr id="3" name="Grupo 2"/>
          <p:cNvGrpSpPr/>
          <p:nvPr/>
        </p:nvGrpSpPr>
        <p:grpSpPr>
          <a:xfrm>
            <a:off x="4546218" y="2477385"/>
            <a:ext cx="7113591" cy="3878127"/>
            <a:chOff x="2451702" y="1064178"/>
            <a:chExt cx="7113591" cy="5018807"/>
          </a:xfrm>
        </p:grpSpPr>
        <p:sp>
          <p:nvSpPr>
            <p:cNvPr id="4" name="Triángulo isósceles 3"/>
            <p:cNvSpPr/>
            <p:nvPr/>
          </p:nvSpPr>
          <p:spPr>
            <a:xfrm>
              <a:off x="2451702" y="1064178"/>
              <a:ext cx="7113591" cy="5018807"/>
            </a:xfrm>
            <a:prstGeom prst="triangle">
              <a:avLst/>
            </a:prstGeom>
            <a:solidFill>
              <a:srgbClr val="00319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Rectángulo: esquinas redondeadas 4"/>
            <p:cNvSpPr/>
            <p:nvPr/>
          </p:nvSpPr>
          <p:spPr>
            <a:xfrm>
              <a:off x="2668773" y="1606573"/>
              <a:ext cx="6896520" cy="550333"/>
            </a:xfrm>
            <a:prstGeom prst="roundRect">
              <a:avLst/>
            </a:prstGeom>
            <a:solidFill>
              <a:srgbClr val="FFFFFF">
                <a:alpha val="94118"/>
              </a:srgb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Clr>
                  <a:schemeClr val="accent6"/>
                </a:buClr>
                <a:buSzPct val="200000"/>
                <a:buFont typeface="Wingdings" panose="05000000000000000000" pitchFamily="2" charset="2"/>
                <a:buNone/>
              </a:pPr>
              <a:r>
                <a:rPr lang="es-CO" sz="1600" kern="1200" dirty="0">
                  <a:solidFill>
                    <a:schemeClr val="tx1">
                      <a:lumMod val="50000"/>
                    </a:schemeClr>
                  </a:solidFill>
                  <a:latin typeface="Calibri Light" panose="020F0302020204030204" pitchFamily="34" charset="0"/>
                  <a:cs typeface="Arial" panose="020B0604020202020204" pitchFamily="34" charset="0"/>
                </a:rPr>
                <a:t>Ampliar la capacidad del Estado en materia de vigilancia de la seguridad, pasando de una vigilancia prescriptiva a una vigilancia basada en riesgos</a:t>
              </a:r>
              <a:endParaRPr lang="es-ES" sz="1600" kern="1200" dirty="0">
                <a:solidFill>
                  <a:schemeClr val="tx1">
                    <a:lumMod val="50000"/>
                  </a:schemeClr>
                </a:solidFill>
                <a:latin typeface="Calibri Light" panose="020F0302020204030204" pitchFamily="34" charset="0"/>
              </a:endParaRPr>
            </a:p>
          </p:txBody>
        </p:sp>
        <p:sp>
          <p:nvSpPr>
            <p:cNvPr id="6" name="Rectángulo: esquinas redondeadas 5"/>
            <p:cNvSpPr/>
            <p:nvPr/>
          </p:nvSpPr>
          <p:spPr>
            <a:xfrm>
              <a:off x="2668773" y="2225698"/>
              <a:ext cx="6896520" cy="550333"/>
            </a:xfrm>
            <a:prstGeom prst="roundRect">
              <a:avLst/>
            </a:prstGeom>
            <a:solidFill>
              <a:srgbClr val="FFFFFF">
                <a:alpha val="94118"/>
              </a:srgbClr>
            </a:solidFill>
          </p:spPr>
          <p:style>
            <a:lnRef idx="2">
              <a:schemeClr val="accent4">
                <a:hueOff val="-827009"/>
                <a:satOff val="1378"/>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None/>
              </a:pPr>
              <a:r>
                <a:rPr lang="es-CO" sz="1600" kern="1200" dirty="0">
                  <a:solidFill>
                    <a:schemeClr val="tx1">
                      <a:lumMod val="50000"/>
                    </a:schemeClr>
                  </a:solidFill>
                  <a:latin typeface="Calibri Light" panose="020F0302020204030204" pitchFamily="34" charset="0"/>
                  <a:cs typeface="Arial" panose="020B0604020202020204" pitchFamily="34" charset="0"/>
                </a:rPr>
                <a:t>Apropiar en el sector las mejores prácticas en seguridad operacional de la OACI</a:t>
              </a:r>
            </a:p>
          </p:txBody>
        </p:sp>
        <p:sp>
          <p:nvSpPr>
            <p:cNvPr id="7" name="Rectángulo: esquinas redondeadas 6"/>
            <p:cNvSpPr/>
            <p:nvPr/>
          </p:nvSpPr>
          <p:spPr>
            <a:xfrm>
              <a:off x="2668773" y="2844823"/>
              <a:ext cx="6896520" cy="550333"/>
            </a:xfrm>
            <a:prstGeom prst="roundRect">
              <a:avLst/>
            </a:prstGeom>
            <a:solidFill>
              <a:srgbClr val="FFFFFF">
                <a:alpha val="94118"/>
              </a:srgbClr>
            </a:solidFill>
          </p:spPr>
          <p:style>
            <a:lnRef idx="2">
              <a:schemeClr val="accent4">
                <a:hueOff val="-1654018"/>
                <a:satOff val="2755"/>
                <a:lumOff val="27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None/>
              </a:pPr>
              <a:r>
                <a:rPr lang="es-CO" sz="1600" kern="1200" dirty="0">
                  <a:solidFill>
                    <a:schemeClr val="tx1">
                      <a:lumMod val="50000"/>
                    </a:schemeClr>
                  </a:solidFill>
                  <a:latin typeface="Calibri Light" panose="020F0302020204030204" pitchFamily="34" charset="0"/>
                  <a:cs typeface="Arial" panose="020B0604020202020204" pitchFamily="34" charset="0"/>
                </a:rPr>
                <a:t>Afianzar el escenario regional concentrado en el SVRSOP, participando en el intercambio de información y el apoyo en la vigilancia</a:t>
              </a:r>
            </a:p>
          </p:txBody>
        </p:sp>
        <p:sp>
          <p:nvSpPr>
            <p:cNvPr id="9" name="Rectángulo: esquinas redondeadas 8"/>
            <p:cNvSpPr/>
            <p:nvPr/>
          </p:nvSpPr>
          <p:spPr>
            <a:xfrm>
              <a:off x="2668773" y="3463948"/>
              <a:ext cx="6896520" cy="550333"/>
            </a:xfrm>
            <a:prstGeom prst="roundRect">
              <a:avLst/>
            </a:prstGeom>
            <a:solidFill>
              <a:srgbClr val="FFFFFF">
                <a:alpha val="94118"/>
              </a:srgbClr>
            </a:solidFill>
          </p:spPr>
          <p:style>
            <a:lnRef idx="2">
              <a:schemeClr val="accent4">
                <a:hueOff val="-2481027"/>
                <a:satOff val="4133"/>
                <a:lumOff val="41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None/>
              </a:pPr>
              <a:r>
                <a:rPr lang="es-CO" sz="1600" kern="1200" dirty="0">
                  <a:solidFill>
                    <a:schemeClr val="tx1">
                      <a:lumMod val="50000"/>
                    </a:schemeClr>
                  </a:solidFill>
                  <a:latin typeface="Calibri Light" panose="020F0302020204030204" pitchFamily="34" charset="0"/>
                </a:rPr>
                <a:t>Desarrollar el PEGASO</a:t>
              </a:r>
            </a:p>
          </p:txBody>
        </p:sp>
        <p:sp>
          <p:nvSpPr>
            <p:cNvPr id="14" name="Rectángulo: esquinas redondeadas 13"/>
            <p:cNvSpPr/>
            <p:nvPr/>
          </p:nvSpPr>
          <p:spPr>
            <a:xfrm>
              <a:off x="2668773" y="4083074"/>
              <a:ext cx="6896520" cy="550333"/>
            </a:xfrm>
            <a:prstGeom prst="roundRect">
              <a:avLst/>
            </a:prstGeom>
            <a:solidFill>
              <a:srgbClr val="FFFFFF">
                <a:alpha val="94118"/>
              </a:srgbClr>
            </a:solidFill>
          </p:spPr>
          <p:style>
            <a:lnRef idx="2">
              <a:schemeClr val="accent4">
                <a:hueOff val="-3308036"/>
                <a:satOff val="5511"/>
                <a:lumOff val="549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None/>
              </a:pPr>
              <a:r>
                <a:rPr lang="es-CO" sz="1600" kern="1200" dirty="0">
                  <a:solidFill>
                    <a:schemeClr val="tx1">
                      <a:lumMod val="50000"/>
                    </a:schemeClr>
                  </a:solidFill>
                  <a:latin typeface="Calibri Light" panose="020F0302020204030204" pitchFamily="34" charset="0"/>
                </a:rPr>
                <a:t>Desarrollar el Plan Nacional de Seguridad de la Aviación Civil alineado GASeP</a:t>
              </a:r>
            </a:p>
          </p:txBody>
        </p:sp>
        <p:sp>
          <p:nvSpPr>
            <p:cNvPr id="15" name="Rectángulo: esquinas redondeadas 14"/>
            <p:cNvSpPr/>
            <p:nvPr/>
          </p:nvSpPr>
          <p:spPr>
            <a:xfrm>
              <a:off x="2668773" y="4702199"/>
              <a:ext cx="6896520" cy="550333"/>
            </a:xfrm>
            <a:prstGeom prst="roundRect">
              <a:avLst/>
            </a:prstGeom>
            <a:solidFill>
              <a:srgbClr val="FFFFFF">
                <a:alpha val="94118"/>
              </a:srgbClr>
            </a:solidFill>
          </p:spPr>
          <p:style>
            <a:lnRef idx="2">
              <a:schemeClr val="accent4">
                <a:hueOff val="-4135046"/>
                <a:satOff val="6888"/>
                <a:lumOff val="686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None/>
              </a:pPr>
              <a:r>
                <a:rPr lang="es-CO" sz="1600" kern="1200" dirty="0">
                  <a:solidFill>
                    <a:schemeClr val="tx1">
                      <a:lumMod val="50000"/>
                    </a:schemeClr>
                  </a:solidFill>
                  <a:latin typeface="Calibri Light" panose="020F0302020204030204" pitchFamily="34" charset="0"/>
                </a:rPr>
                <a:t>Fortalecer el Sistema de Gestión de la Seguridad de la Aviación Civil (SeMS)</a:t>
              </a:r>
            </a:p>
          </p:txBody>
        </p:sp>
        <p:sp>
          <p:nvSpPr>
            <p:cNvPr id="16" name="Rectángulo: esquinas redondeadas 15"/>
            <p:cNvSpPr/>
            <p:nvPr/>
          </p:nvSpPr>
          <p:spPr>
            <a:xfrm>
              <a:off x="2668773" y="5321324"/>
              <a:ext cx="6896520" cy="550333"/>
            </a:xfrm>
            <a:prstGeom prst="roundRect">
              <a:avLst/>
            </a:prstGeom>
            <a:solidFill>
              <a:srgbClr val="FFFFFF">
                <a:alpha val="94118"/>
              </a:srgbClr>
            </a:solidFill>
          </p:spPr>
          <p:style>
            <a:lnRef idx="2">
              <a:schemeClr val="accent4">
                <a:hueOff val="-4962055"/>
                <a:satOff val="8266"/>
                <a:lumOff val="823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965" tIns="64965" rIns="64965" bIns="64965" numCol="1" spcCol="1270" anchor="ctr" anchorCtr="0">
              <a:noAutofit/>
            </a:bodyPr>
            <a:lstStyle/>
            <a:p>
              <a:pPr marL="0" lvl="0" indent="0" algn="ctr" defTabSz="444500">
                <a:lnSpc>
                  <a:spcPct val="90000"/>
                </a:lnSpc>
                <a:spcBef>
                  <a:spcPct val="0"/>
                </a:spcBef>
                <a:spcAft>
                  <a:spcPct val="35000"/>
                </a:spcAft>
                <a:buNone/>
              </a:pPr>
              <a:r>
                <a:rPr lang="es-CO" sz="1600" kern="1200" dirty="0">
                  <a:solidFill>
                    <a:schemeClr val="tx1">
                      <a:lumMod val="50000"/>
                    </a:schemeClr>
                  </a:solidFill>
                  <a:latin typeface="Calibri Light" panose="020F0302020204030204" pitchFamily="34" charset="0"/>
                </a:rPr>
                <a:t>Mejorar la capacidad del Estado en la aplicación de un sistema de Vigilancia de la Seguridad Operacional basado en riesgos</a:t>
              </a:r>
            </a:p>
          </p:txBody>
        </p:sp>
      </p:grpSp>
    </p:spTree>
    <p:extLst>
      <p:ext uri="{BB962C8B-B14F-4D97-AF65-F5344CB8AC3E}">
        <p14:creationId xmlns:p14="http://schemas.microsoft.com/office/powerpoint/2010/main" val="726051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37</a:t>
            </a:fld>
            <a:endParaRPr lang="es-ES" dirty="0"/>
          </a:p>
        </p:txBody>
      </p:sp>
      <p:sp>
        <p:nvSpPr>
          <p:cNvPr id="49" name="Rectángulo 48"/>
          <p:cNvSpPr/>
          <p:nvPr/>
        </p:nvSpPr>
        <p:spPr>
          <a:xfrm>
            <a:off x="860977" y="474481"/>
            <a:ext cx="891905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seguridad operacional y de la aviación civil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2157971968"/>
              </p:ext>
            </p:extLst>
          </p:nvPr>
        </p:nvGraphicFramePr>
        <p:xfrm>
          <a:off x="184918" y="1342411"/>
          <a:ext cx="11554182" cy="4624761"/>
        </p:xfrm>
        <a:graphic>
          <a:graphicData uri="http://schemas.openxmlformats.org/drawingml/2006/table">
            <a:tbl>
              <a:tblPr>
                <a:tableStyleId>{22838BEF-8BB2-4498-84A7-C5851F593DF1}</a:tableStyleId>
              </a:tblPr>
              <a:tblGrid>
                <a:gridCol w="255953">
                  <a:extLst>
                    <a:ext uri="{9D8B030D-6E8A-4147-A177-3AD203B41FA5}">
                      <a16:colId xmlns:a16="http://schemas.microsoft.com/office/drawing/2014/main" val="65075764"/>
                    </a:ext>
                  </a:extLst>
                </a:gridCol>
                <a:gridCol w="4082143">
                  <a:extLst>
                    <a:ext uri="{9D8B030D-6E8A-4147-A177-3AD203B41FA5}">
                      <a16:colId xmlns:a16="http://schemas.microsoft.com/office/drawing/2014/main" val="2306453947"/>
                    </a:ext>
                  </a:extLst>
                </a:gridCol>
                <a:gridCol w="3494315">
                  <a:extLst>
                    <a:ext uri="{9D8B030D-6E8A-4147-A177-3AD203B41FA5}">
                      <a16:colId xmlns:a16="http://schemas.microsoft.com/office/drawing/2014/main" val="3590855246"/>
                    </a:ext>
                  </a:extLst>
                </a:gridCol>
                <a:gridCol w="3721771">
                  <a:extLst>
                    <a:ext uri="{9D8B030D-6E8A-4147-A177-3AD203B41FA5}">
                      <a16:colId xmlns:a16="http://schemas.microsoft.com/office/drawing/2014/main" val="1581612990"/>
                    </a:ext>
                  </a:extLst>
                </a:gridCol>
              </a:tblGrid>
              <a:tr h="320621">
                <a:tc>
                  <a:txBody>
                    <a:bodyPr/>
                    <a:lstStyle/>
                    <a:p>
                      <a:pPr marL="0" algn="ctr" defTabSz="914400" rtl="0" eaLnBrk="1" fontAlgn="ctr" latinLnBrk="0" hangingPunct="1"/>
                      <a:endParaRPr lang="es-CO" sz="1400" b="1" kern="1200" spc="-150" dirty="0">
                        <a:solidFill>
                          <a:schemeClr val="bg1"/>
                        </a:solidFill>
                        <a:latin typeface="Calibri Light" panose="020F0302020204030204" pitchFamily="34" charset="0"/>
                        <a:ea typeface="+mj-ea"/>
                        <a:cs typeface="Arial" panose="020B0604020202020204" pitchFamily="34" charset="0"/>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24896740"/>
                  </a:ext>
                </a:extLst>
              </a:tr>
              <a:tr h="228685">
                <a:tc rowSpan="3">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37</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Ampliar la capacidad del Estado en materia de vigilancia de la seguridad operacional y de la seguridad de la aviación civil, pasando de una vigilancia prescriptiva a una vigilancia basada en riesgos, para acompañar al crecimiento del sector aeronáutico.</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Implementar el 100% del Sistema de Vigilancia basada en riesgos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Validar al 100% las estructuras de datos que permitan definir perfiles de riesgo (reactivo, accidentes e incidentes graves)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636303"/>
                  </a:ext>
                </a:extLst>
              </a:tr>
              <a:tr h="228685">
                <a:tc vMerge="1">
                  <a:txBody>
                    <a:bodyPr/>
                    <a:lstStyle/>
                    <a:p>
                      <a:pPr marL="0" algn="ctr" defTabSz="914400" rtl="0" eaLnBrk="1" fontAlgn="ctr" latinLnBrk="0" hangingPunct="1"/>
                      <a:endParaRPr lang="es-CO" sz="13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endParaRPr lang="es-CO" sz="13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n-ea"/>
                          <a:cs typeface="Arial"/>
                        </a:rPr>
                        <a:t>Compilar al 100% las recomendaciones generadas del ECSO (Insumo)</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264702"/>
                  </a:ext>
                </a:extLst>
              </a:tr>
              <a:tr h="228685">
                <a:tc vMerge="1">
                  <a:txBody>
                    <a:bodyPr/>
                    <a:lstStyle/>
                    <a:p>
                      <a:pPr marL="0" algn="ctr" defTabSz="914400" rtl="0" eaLnBrk="1" fontAlgn="ctr" latinLnBrk="0" hangingPunct="1"/>
                      <a:endParaRPr lang="es-CO" sz="13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CO"/>
                    </a:p>
                  </a:txBody>
                  <a:tcPr/>
                </a:tc>
                <a:tc vMerge="1">
                  <a:txBody>
                    <a:bodyPr/>
                    <a:lstStyle/>
                    <a:p>
                      <a:pPr marL="0" algn="l" defTabSz="914400" rtl="0" eaLnBrk="1" fontAlgn="ctr" latinLnBrk="0" hangingPunct="1"/>
                      <a:endParaRPr lang="es-CO" sz="13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n-ea"/>
                          <a:cs typeface="Arial"/>
                        </a:rPr>
                        <a:t>Documentar al 60% la estructura de la vigilancia basada en riesgos para la Secretaría de Seguridad Operacional y de la Aviación Civil </a:t>
                      </a:r>
                      <a:endParaRPr lang="es-CO" sz="14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2705088"/>
                  </a:ext>
                </a:extLst>
              </a:tr>
              <a:tr h="205575">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38</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Apropiar en el sector las mejores prácticas en seguridad operacional de la OACI, con el fin de corregir la brecha en la implementación de los elementos críticos del sistema de vigilancia de la seguridad operacional, de manera adaptativa a la aproximación de monitoreo continuo, para disminuir el perfil de riesgo de Colombia en la seguridad operacional y su gestión continua.</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Cumplir con la ejecución del 100% de los planes de acción correctivos, planteados en las Auditorías de la OACI.</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Lograr la implementación Efectiva (EI)  del 80% de los Planes de acción correctivos de la Auditoría de  USOAP realizada en 2017, en lo que compete a la SSOAC y lograr la implementación Efectiva del 10% de corrección de los hallazgos de la Auditoría de  USOAP realizada en 2020, en lo que compete a la SSOAC. </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590951"/>
                  </a:ext>
                </a:extLst>
              </a:tr>
              <a:tr h="205881">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39</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Afianzar el escenario regional concentrado alrededor del Sistema Regional de Cooperación para la Vigilancia de la Seguridad Operacional SVRSOP, participando en el intercambio de información y el apoyo en la vigilancia, para fortalecer la seguridad operacional de la aviación.</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Llevar a cabo dos (2) misiones de exportación de conocimiento a los países SAM mediante el SVRSOP</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Llevar a cabo una (1) misión de exportación de conocimiento a los países SAM mediante el SVRSOP</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475996"/>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blip>
          <a:srcRect b="5075"/>
          <a:stretch/>
        </p:blipFill>
        <p:spPr>
          <a:xfrm>
            <a:off x="369233" y="433156"/>
            <a:ext cx="474359" cy="475290"/>
          </a:xfrm>
          <a:prstGeom prst="rect">
            <a:avLst/>
          </a:prstGeom>
        </p:spPr>
      </p:pic>
    </p:spTree>
    <p:extLst>
      <p:ext uri="{BB962C8B-B14F-4D97-AF65-F5344CB8AC3E}">
        <p14:creationId xmlns:p14="http://schemas.microsoft.com/office/powerpoint/2010/main" val="354821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38</a:t>
            </a:fld>
            <a:endParaRPr lang="es-ES" dirty="0"/>
          </a:p>
        </p:txBody>
      </p:sp>
      <p:sp>
        <p:nvSpPr>
          <p:cNvPr id="49" name="Rectángulo 48"/>
          <p:cNvSpPr/>
          <p:nvPr/>
        </p:nvSpPr>
        <p:spPr>
          <a:xfrm>
            <a:off x="860977" y="796823"/>
            <a:ext cx="891905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seguridad operacional y de la aviación civil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795865242"/>
              </p:ext>
            </p:extLst>
          </p:nvPr>
        </p:nvGraphicFramePr>
        <p:xfrm>
          <a:off x="369233" y="1715881"/>
          <a:ext cx="11554182" cy="3977293"/>
        </p:xfrm>
        <a:graphic>
          <a:graphicData uri="http://schemas.openxmlformats.org/drawingml/2006/table">
            <a:tbl>
              <a:tblPr>
                <a:tableStyleId>{22838BEF-8BB2-4498-84A7-C5851F593DF1}</a:tableStyleId>
              </a:tblPr>
              <a:tblGrid>
                <a:gridCol w="283910">
                  <a:extLst>
                    <a:ext uri="{9D8B030D-6E8A-4147-A177-3AD203B41FA5}">
                      <a16:colId xmlns:a16="http://schemas.microsoft.com/office/drawing/2014/main" val="65075764"/>
                    </a:ext>
                  </a:extLst>
                </a:gridCol>
                <a:gridCol w="3661325">
                  <a:extLst>
                    <a:ext uri="{9D8B030D-6E8A-4147-A177-3AD203B41FA5}">
                      <a16:colId xmlns:a16="http://schemas.microsoft.com/office/drawing/2014/main" val="2306453947"/>
                    </a:ext>
                  </a:extLst>
                </a:gridCol>
                <a:gridCol w="3763822">
                  <a:extLst>
                    <a:ext uri="{9D8B030D-6E8A-4147-A177-3AD203B41FA5}">
                      <a16:colId xmlns:a16="http://schemas.microsoft.com/office/drawing/2014/main" val="3590855246"/>
                    </a:ext>
                  </a:extLst>
                </a:gridCol>
                <a:gridCol w="3845125">
                  <a:extLst>
                    <a:ext uri="{9D8B030D-6E8A-4147-A177-3AD203B41FA5}">
                      <a16:colId xmlns:a16="http://schemas.microsoft.com/office/drawing/2014/main" val="1581612990"/>
                    </a:ext>
                  </a:extLst>
                </a:gridCol>
              </a:tblGrid>
              <a:tr h="320621">
                <a:tc>
                  <a:txBody>
                    <a:bodyPr/>
                    <a:lstStyle/>
                    <a:p>
                      <a:pPr marL="0" algn="ctr" defTabSz="914400" rtl="0" eaLnBrk="1" fontAlgn="ctr" latinLnBrk="0" hangingPunct="1"/>
                      <a:endParaRPr lang="es-CO" sz="1400" b="1" kern="1200" spc="-150" dirty="0">
                        <a:solidFill>
                          <a:schemeClr val="bg1"/>
                        </a:solidFill>
                        <a:latin typeface="Calibri Light" panose="020F0302020204030204" pitchFamily="34" charset="0"/>
                        <a:ea typeface="+mj-ea"/>
                        <a:cs typeface="Arial" panose="020B0604020202020204" pitchFamily="34" charset="0"/>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24896740"/>
                  </a:ext>
                </a:extLst>
              </a:tr>
              <a:tr h="205575">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40</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Desarrollar el Programa del Estado para la gestión de la autoridad en seguridad operacional, PEGASO.</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Implementar el 70% del Programa del Estado para la Gestión de la Autoridad en Seguridad Operacional, PEGASO</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Alcanzar un Programa Estatal de Gestión de la Autoridad en Seguridad Operacional (PEGASO) 25% Sostenible (planificado).</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832442"/>
                  </a:ext>
                </a:extLst>
              </a:tr>
              <a:tr h="205575">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41</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Desarrollar el Plan Nacional de Seguridad de la Aviación Civil alineado con el Plan Global de Seguridad de la Aviación Civil (GASeP) promulgado por la OACI.</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Implementar el 40% de la hoja de ruta del Plan Global de Seguridad de la Aviación Civil de Colombia -GASEP</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Implementar el 20% de la hoja de ruta del Plan Global de Seguridad de la Aviación Civil de Colombia -GASEP en lo que corresponde a las tareas propias del Estado.</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36973"/>
                  </a:ext>
                </a:extLst>
              </a:tr>
              <a:tr h="205575">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42</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Fortalecer el Sistema de Gestión de la Seguridad de la Aviación Civil (SeMS).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Implementar el 60% del modelo para la recopilación y análisis de datos en materia de la seguridad de la Aviación Civil.  </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Obtener el 80% de Recopilación de datos de seguridad de la aviación civil de aeropuertos internacionales descritos en el RAC 14. </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8580166"/>
                  </a:ext>
                </a:extLst>
              </a:tr>
              <a:tr h="205575">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43</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Mejorar la capacidad del Estado en la aplicación de un sistema de Vigilancia de la Seguridad Operacional basado en riesgos, disponiendo de mecanismos para la compilación, transformación y administración de datos de seguridad operacional (Safety BIG DATA), que permitan generar análisis estadísticos para la toma de decisiones.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Implementar en el 100% el Sistema de Compilación y procesamiento de datos de seguridad operacional (SCDPS).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Contar con 4 herramientas de compilación de datos de obligatorio reporte.</a:t>
                      </a:r>
                    </a:p>
                    <a:p>
                      <a:pPr marL="0" algn="just" defTabSz="914400" rtl="0" eaLnBrk="1" fontAlgn="ctr" latinLnBrk="0" hangingPunct="1"/>
                      <a:endParaRPr lang="es-CO" sz="1400" b="0" kern="1200" dirty="0">
                        <a:solidFill>
                          <a:schemeClr val="tx1">
                            <a:lumMod val="50000"/>
                          </a:schemeClr>
                        </a:solidFill>
                        <a:latin typeface="Calibri Light" panose="020F0302020204030204" pitchFamily="34" charset="0"/>
                        <a:ea typeface="+mj-ea"/>
                        <a:cs typeface="Arial"/>
                      </a:endParaRPr>
                    </a:p>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Generar, junto con Dir. Informática, proceso precontractual para Gobierno, depuración y calidad de datos en lo que compete a Autoridad"</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594610"/>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blip>
          <a:srcRect b="5075"/>
          <a:stretch/>
        </p:blipFill>
        <p:spPr>
          <a:xfrm>
            <a:off x="386618" y="771961"/>
            <a:ext cx="474359" cy="475290"/>
          </a:xfrm>
          <a:prstGeom prst="rect">
            <a:avLst/>
          </a:prstGeom>
        </p:spPr>
      </p:pic>
    </p:spTree>
    <p:extLst>
      <p:ext uri="{BB962C8B-B14F-4D97-AF65-F5344CB8AC3E}">
        <p14:creationId xmlns:p14="http://schemas.microsoft.com/office/powerpoint/2010/main" val="30524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39</a:t>
            </a:fld>
            <a:endParaRPr lang="es-ES" dirty="0"/>
          </a:p>
        </p:txBody>
      </p:sp>
      <p:sp>
        <p:nvSpPr>
          <p:cNvPr id="49" name="Rectángulo 48"/>
          <p:cNvSpPr/>
          <p:nvPr/>
        </p:nvSpPr>
        <p:spPr>
          <a:xfrm>
            <a:off x="860977" y="641612"/>
            <a:ext cx="891905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seguridad operacional y de la aviación civil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3456977636"/>
              </p:ext>
            </p:extLst>
          </p:nvPr>
        </p:nvGraphicFramePr>
        <p:xfrm>
          <a:off x="260590" y="1487645"/>
          <a:ext cx="11726197" cy="4234011"/>
        </p:xfrm>
        <a:graphic>
          <a:graphicData uri="http://schemas.openxmlformats.org/drawingml/2006/table">
            <a:tbl>
              <a:tblPr>
                <a:tableStyleId>{22838BEF-8BB2-4498-84A7-C5851F593DF1}</a:tableStyleId>
              </a:tblPr>
              <a:tblGrid>
                <a:gridCol w="305200">
                  <a:extLst>
                    <a:ext uri="{9D8B030D-6E8A-4147-A177-3AD203B41FA5}">
                      <a16:colId xmlns:a16="http://schemas.microsoft.com/office/drawing/2014/main" val="65075764"/>
                    </a:ext>
                  </a:extLst>
                </a:gridCol>
                <a:gridCol w="3698770">
                  <a:extLst>
                    <a:ext uri="{9D8B030D-6E8A-4147-A177-3AD203B41FA5}">
                      <a16:colId xmlns:a16="http://schemas.microsoft.com/office/drawing/2014/main" val="1601360382"/>
                    </a:ext>
                  </a:extLst>
                </a:gridCol>
                <a:gridCol w="3819857">
                  <a:extLst>
                    <a:ext uri="{9D8B030D-6E8A-4147-A177-3AD203B41FA5}">
                      <a16:colId xmlns:a16="http://schemas.microsoft.com/office/drawing/2014/main" val="3590855246"/>
                    </a:ext>
                  </a:extLst>
                </a:gridCol>
                <a:gridCol w="3902370">
                  <a:extLst>
                    <a:ext uri="{9D8B030D-6E8A-4147-A177-3AD203B41FA5}">
                      <a16:colId xmlns:a16="http://schemas.microsoft.com/office/drawing/2014/main" val="1581612990"/>
                    </a:ext>
                  </a:extLst>
                </a:gridCol>
              </a:tblGrid>
              <a:tr h="281953">
                <a:tc>
                  <a:txBody>
                    <a:bodyPr/>
                    <a:lstStyle/>
                    <a:p>
                      <a:pPr marL="0" algn="just" defTabSz="914400" rtl="0" eaLnBrk="1" fontAlgn="ctr" latinLnBrk="0" hangingPunct="1"/>
                      <a:endParaRPr lang="es-CO" sz="1500" b="1" kern="1200" spc="-150" dirty="0">
                        <a:solidFill>
                          <a:schemeClr val="bg1"/>
                        </a:solidFill>
                        <a:latin typeface="Calibri Light" panose="020F0302020204030204" pitchFamily="34" charset="0"/>
                        <a:ea typeface="+mj-ea"/>
                        <a:cs typeface="Arial" panose="020B0604020202020204" pitchFamily="34" charset="0"/>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24896740"/>
                  </a:ext>
                </a:extLst>
              </a:tr>
              <a:tr h="292862">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44</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y fortalecer el registro aeronáutico en cumplimiento de los anexos de la OACI</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Depurar y actualizar en el 100% el registro de aeródromos, helipuertos y matrículas de aeronaves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Depurar y actualizar en el 100% el registro de aeródromos y helipuertos civiles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883387"/>
                  </a:ext>
                </a:extLst>
              </a:tr>
              <a:tr h="435697">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45</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y fortalecer la reglamentación para la vigilancia de la Seguridad Operacional y de la Aviación Civil.</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Realizar monitoreo y seguimiento a la aplicación del 100% de las normas propuestas por la SSOAC. </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Proponer 10 proyectos de actualización, modificación y/o armonización de los Reglamentos Aeronáuticos de Colombia</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876671"/>
                  </a:ext>
                </a:extLst>
              </a:tr>
              <a:tr h="730022">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46</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Evaluar la situación jurídica de  matrículas de aeronaves a fin de determinar si hay lugar a adelantar la cancelación de las mismas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Evaluar  la viabilidad de cancelación del 100% de matrículas inscritas en el Registro Aeronáutico Nacional en condición de inactividad mayor a tres (3) años.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Evaluar 100 matrículas de aeronaves a fin de determinar si hay lugar a adelantar la cancelación de las mismas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5259551"/>
                  </a:ext>
                </a:extLst>
              </a:tr>
              <a:tr h="615717">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47</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la política, el Plan de Implementación y Manual de Seguridad Operacional</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Implementar en el 100% el Manual de Seguridad Operacional</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la Gestión de Riesgos del SMS de la SSO como Proveedor de servicios a la aviación dando gestión a los reportes MOR.</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6836956"/>
                  </a:ext>
                </a:extLst>
              </a:tr>
              <a:tr h="921413">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48</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Elaborar base de datos para control, análisis y administración del Sistema de información</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Base de datos para control, análisis y administración del Sistema de información, instalada y funcionando en el 100%</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Alimentar y administrar la base de datos para control, análisis y aseguramiento de la Seguridad Operacional.</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647873"/>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blip>
          <a:srcRect b="5075"/>
          <a:stretch/>
        </p:blipFill>
        <p:spPr>
          <a:xfrm>
            <a:off x="386618" y="641612"/>
            <a:ext cx="474359" cy="475290"/>
          </a:xfrm>
          <a:prstGeom prst="rect">
            <a:avLst/>
          </a:prstGeom>
        </p:spPr>
      </p:pic>
    </p:spTree>
    <p:extLst>
      <p:ext uri="{BB962C8B-B14F-4D97-AF65-F5344CB8AC3E}">
        <p14:creationId xmlns:p14="http://schemas.microsoft.com/office/powerpoint/2010/main" val="155579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a:t>
            </a:fld>
            <a:endParaRPr lang="es-ES" dirty="0"/>
          </a:p>
        </p:txBody>
      </p:sp>
      <p:sp>
        <p:nvSpPr>
          <p:cNvPr id="20" name="Rectángulo 19"/>
          <p:cNvSpPr/>
          <p:nvPr/>
        </p:nvSpPr>
        <p:spPr>
          <a:xfrm>
            <a:off x="259584" y="537401"/>
            <a:ext cx="9098710" cy="461665"/>
          </a:xfrm>
          <a:prstGeom prst="rect">
            <a:avLst/>
          </a:prstGeom>
          <a:solidFill>
            <a:schemeClr val="bg1"/>
          </a:solidFill>
        </p:spPr>
        <p:txBody>
          <a:bodyPr vert="horz" lIns="77153" tIns="38576" rIns="77153" bIns="38576"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Plan de acción 2019 Vs 2020</a:t>
            </a:r>
          </a:p>
        </p:txBody>
      </p:sp>
      <p:grpSp>
        <p:nvGrpSpPr>
          <p:cNvPr id="7" name="Grupo 6"/>
          <p:cNvGrpSpPr/>
          <p:nvPr/>
        </p:nvGrpSpPr>
        <p:grpSpPr>
          <a:xfrm>
            <a:off x="907781" y="1609832"/>
            <a:ext cx="10404523" cy="4253718"/>
            <a:chOff x="-204322" y="1619214"/>
            <a:chExt cx="10404523" cy="4253718"/>
          </a:xfrm>
        </p:grpSpPr>
        <p:sp>
          <p:nvSpPr>
            <p:cNvPr id="8" name="Flecha: hacia arriba 7"/>
            <p:cNvSpPr/>
            <p:nvPr/>
          </p:nvSpPr>
          <p:spPr>
            <a:xfrm rot="16200000">
              <a:off x="3297188" y="1975254"/>
              <a:ext cx="2848322" cy="2136241"/>
            </a:xfrm>
            <a:prstGeom prst="upArrow">
              <a:avLst/>
            </a:prstGeom>
            <a:solidFill>
              <a:srgbClr val="002060"/>
            </a:solidFill>
          </p:spPr>
          <p:style>
            <a:lnRef idx="2">
              <a:schemeClr val="lt1">
                <a:hueOff val="0"/>
                <a:satOff val="0"/>
                <a:lumOff val="0"/>
                <a:alphaOff val="0"/>
              </a:schemeClr>
            </a:lnRef>
            <a:fillRef idx="1">
              <a:scrgbClr r="0" g="0" b="0"/>
            </a:fillRef>
            <a:effectRef idx="0">
              <a:schemeClr val="accent5">
                <a:shade val="50000"/>
                <a:hueOff val="0"/>
                <a:satOff val="0"/>
                <a:lumOff val="0"/>
                <a:alphaOff val="0"/>
              </a:schemeClr>
            </a:effectRef>
            <a:fontRef idx="minor">
              <a:schemeClr val="lt1"/>
            </a:fontRef>
          </p:style>
        </p:sp>
        <p:sp>
          <p:nvSpPr>
            <p:cNvPr id="9" name="Forma libre: forma 8"/>
            <p:cNvSpPr/>
            <p:nvPr/>
          </p:nvSpPr>
          <p:spPr>
            <a:xfrm>
              <a:off x="-204322" y="2007206"/>
              <a:ext cx="4529428" cy="2136241"/>
            </a:xfrm>
            <a:custGeom>
              <a:avLst/>
              <a:gdLst>
                <a:gd name="connsiteX0" fmla="*/ 0 w 6088419"/>
                <a:gd name="connsiteY0" fmla="*/ 0 h 2136241"/>
                <a:gd name="connsiteX1" fmla="*/ 6088419 w 6088419"/>
                <a:gd name="connsiteY1" fmla="*/ 0 h 2136241"/>
                <a:gd name="connsiteX2" fmla="*/ 6088419 w 6088419"/>
                <a:gd name="connsiteY2" fmla="*/ 2136241 h 2136241"/>
                <a:gd name="connsiteX3" fmla="*/ 0 w 6088419"/>
                <a:gd name="connsiteY3" fmla="*/ 2136241 h 2136241"/>
                <a:gd name="connsiteX4" fmla="*/ 0 w 6088419"/>
                <a:gd name="connsiteY4" fmla="*/ 0 h 213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419" h="2136241">
                  <a:moveTo>
                    <a:pt x="0" y="0"/>
                  </a:moveTo>
                  <a:lnTo>
                    <a:pt x="6088419" y="0"/>
                  </a:lnTo>
                  <a:lnTo>
                    <a:pt x="6088419" y="2136241"/>
                  </a:lnTo>
                  <a:lnTo>
                    <a:pt x="0" y="2136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0" rIns="199136" bIns="199136" numCol="1" spcCol="1270" anchor="ctr" anchorCtr="0">
              <a:noAutofit/>
            </a:bodyPr>
            <a:lstStyle/>
            <a:p>
              <a:pPr marL="0" lvl="0" indent="0" algn="ctr" defTabSz="1244600">
                <a:buNone/>
              </a:pPr>
              <a:r>
                <a:rPr lang="es-ES" sz="2800" b="1" kern="1200" dirty="0">
                  <a:solidFill>
                    <a:srgbClr val="003B6D"/>
                  </a:solidFill>
                  <a:latin typeface="Calibri Light" panose="020F0302020204030204" pitchFamily="34" charset="0"/>
                </a:rPr>
                <a:t>Plan de acción 2019</a:t>
              </a:r>
            </a:p>
            <a:p>
              <a:pPr marL="228600" lvl="1" indent="-228600" algn="ctr" defTabSz="977900">
                <a:buClr>
                  <a:srgbClr val="6699FF"/>
                </a:buClr>
                <a:buChar char="•"/>
              </a:pPr>
              <a:r>
                <a:rPr lang="es-ES" sz="2200" kern="1200" dirty="0">
                  <a:solidFill>
                    <a:schemeClr val="tx1">
                      <a:lumMod val="75000"/>
                    </a:schemeClr>
                  </a:solidFill>
                  <a:latin typeface="Calibri Light" panose="020F0302020204030204" pitchFamily="34" charset="0"/>
                </a:rPr>
                <a:t>Objetivos institucionales: 8</a:t>
              </a:r>
            </a:p>
            <a:p>
              <a:pPr marL="228600" lvl="1" indent="-228600" algn="ctr" defTabSz="977900">
                <a:buClr>
                  <a:srgbClr val="6699FF"/>
                </a:buClr>
                <a:buChar char="•"/>
              </a:pPr>
              <a:r>
                <a:rPr lang="es-ES" sz="2200" kern="1200" dirty="0">
                  <a:solidFill>
                    <a:schemeClr val="tx1">
                      <a:lumMod val="75000"/>
                    </a:schemeClr>
                  </a:solidFill>
                  <a:latin typeface="Calibri Light" panose="020F0302020204030204" pitchFamily="34" charset="0"/>
                </a:rPr>
                <a:t>Compromisos: 69</a:t>
              </a:r>
            </a:p>
            <a:p>
              <a:pPr marL="228600" lvl="1" indent="-228600" algn="ctr" defTabSz="977900">
                <a:buClr>
                  <a:srgbClr val="6699FF"/>
                </a:buClr>
                <a:buChar char="•"/>
              </a:pPr>
              <a:r>
                <a:rPr lang="es-ES" sz="2200" kern="1200" dirty="0">
                  <a:solidFill>
                    <a:schemeClr val="tx1">
                      <a:lumMod val="75000"/>
                    </a:schemeClr>
                  </a:solidFill>
                  <a:latin typeface="Calibri Light" panose="020F0302020204030204" pitchFamily="34" charset="0"/>
                </a:rPr>
                <a:t>Metas: 103</a:t>
              </a:r>
            </a:p>
            <a:p>
              <a:pPr marL="228600" lvl="1" indent="-228600" algn="ctr" defTabSz="977900">
                <a:buClr>
                  <a:srgbClr val="6699FF"/>
                </a:buClr>
                <a:buChar char="•"/>
              </a:pPr>
              <a:r>
                <a:rPr lang="es-ES" sz="2200" kern="1200" dirty="0">
                  <a:solidFill>
                    <a:schemeClr val="tx1">
                      <a:lumMod val="75000"/>
                    </a:schemeClr>
                  </a:solidFill>
                  <a:latin typeface="Calibri Light" panose="020F0302020204030204" pitchFamily="34" charset="0"/>
                </a:rPr>
                <a:t>Actividades: 400</a:t>
              </a:r>
            </a:p>
          </p:txBody>
        </p:sp>
        <p:sp>
          <p:nvSpPr>
            <p:cNvPr id="12" name="Flecha: hacia abajo 11"/>
            <p:cNvSpPr/>
            <p:nvPr/>
          </p:nvSpPr>
          <p:spPr>
            <a:xfrm rot="16200000">
              <a:off x="4095815" y="3211872"/>
              <a:ext cx="2848322" cy="2136241"/>
            </a:xfrm>
            <a:prstGeom prst="downArrow">
              <a:avLst/>
            </a:prstGeom>
            <a:solidFill>
              <a:srgbClr val="22C4A1"/>
            </a:solidFill>
          </p:spPr>
          <p:style>
            <a:lnRef idx="2">
              <a:schemeClr val="lt1">
                <a:hueOff val="0"/>
                <a:satOff val="0"/>
                <a:lumOff val="0"/>
                <a:alphaOff val="0"/>
              </a:schemeClr>
            </a:lnRef>
            <a:fillRef idx="1">
              <a:scrgbClr r="0" g="0" b="0"/>
            </a:fillRef>
            <a:effectRef idx="0">
              <a:schemeClr val="accent5">
                <a:shade val="50000"/>
                <a:hueOff val="345412"/>
                <a:satOff val="-46137"/>
                <a:lumOff val="50290"/>
                <a:alphaOff val="0"/>
              </a:schemeClr>
            </a:effectRef>
            <a:fontRef idx="minor">
              <a:schemeClr val="lt1"/>
            </a:fontRef>
          </p:style>
        </p:sp>
        <p:sp>
          <p:nvSpPr>
            <p:cNvPr id="15" name="Forma libre: forma 14"/>
            <p:cNvSpPr/>
            <p:nvPr/>
          </p:nvSpPr>
          <p:spPr>
            <a:xfrm>
              <a:off x="6165110" y="3736691"/>
              <a:ext cx="4035091" cy="2136241"/>
            </a:xfrm>
            <a:custGeom>
              <a:avLst/>
              <a:gdLst>
                <a:gd name="connsiteX0" fmla="*/ 0 w 6088419"/>
                <a:gd name="connsiteY0" fmla="*/ 0 h 2136241"/>
                <a:gd name="connsiteX1" fmla="*/ 6088419 w 6088419"/>
                <a:gd name="connsiteY1" fmla="*/ 0 h 2136241"/>
                <a:gd name="connsiteX2" fmla="*/ 6088419 w 6088419"/>
                <a:gd name="connsiteY2" fmla="*/ 2136241 h 2136241"/>
                <a:gd name="connsiteX3" fmla="*/ 0 w 6088419"/>
                <a:gd name="connsiteY3" fmla="*/ 2136241 h 2136241"/>
                <a:gd name="connsiteX4" fmla="*/ 0 w 6088419"/>
                <a:gd name="connsiteY4" fmla="*/ 0 h 213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419" h="2136241">
                  <a:moveTo>
                    <a:pt x="0" y="0"/>
                  </a:moveTo>
                  <a:lnTo>
                    <a:pt x="6088419" y="0"/>
                  </a:lnTo>
                  <a:lnTo>
                    <a:pt x="6088419" y="2136241"/>
                  </a:lnTo>
                  <a:lnTo>
                    <a:pt x="0" y="2136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0" rIns="199136" bIns="199136" numCol="1" spcCol="1270" anchor="ctr" anchorCtr="0">
              <a:noAutofit/>
            </a:bodyPr>
            <a:lstStyle/>
            <a:p>
              <a:pPr marL="0" lvl="0" indent="0" algn="ctr" defTabSz="1244600">
                <a:spcBef>
                  <a:spcPct val="0"/>
                </a:spcBef>
                <a:buNone/>
              </a:pPr>
              <a:r>
                <a:rPr lang="es-ES" sz="2800" b="1" kern="1200" dirty="0">
                  <a:solidFill>
                    <a:srgbClr val="22C4A1"/>
                  </a:solidFill>
                  <a:latin typeface="Calibri Light" panose="020F0302020204030204" pitchFamily="34" charset="0"/>
                </a:rPr>
                <a:t>Plan de Acción 2020</a:t>
              </a:r>
            </a:p>
            <a:p>
              <a:pPr marL="228600" lvl="1" indent="-228600" algn="ctr" defTabSz="977900">
                <a:spcBef>
                  <a:spcPct val="0"/>
                </a:spcBef>
                <a:buClr>
                  <a:srgbClr val="22C4A1"/>
                </a:buClr>
                <a:buChar char="•"/>
              </a:pPr>
              <a:r>
                <a:rPr lang="es-ES" sz="2200" kern="1200" dirty="0">
                  <a:solidFill>
                    <a:schemeClr val="tx1">
                      <a:lumMod val="75000"/>
                    </a:schemeClr>
                  </a:solidFill>
                  <a:latin typeface="Calibri Light" panose="020F0302020204030204" pitchFamily="34" charset="0"/>
                </a:rPr>
                <a:t>Objetivos institucionales: 8</a:t>
              </a:r>
            </a:p>
            <a:p>
              <a:pPr marL="228600" lvl="1" indent="-228600" algn="ctr" defTabSz="977900">
                <a:spcBef>
                  <a:spcPct val="0"/>
                </a:spcBef>
                <a:buClr>
                  <a:srgbClr val="22C4A1"/>
                </a:buClr>
                <a:buChar char="•"/>
              </a:pPr>
              <a:r>
                <a:rPr lang="es-ES" sz="2200" kern="1200" dirty="0">
                  <a:solidFill>
                    <a:schemeClr val="tx1">
                      <a:lumMod val="75000"/>
                    </a:schemeClr>
                  </a:solidFill>
                  <a:latin typeface="Calibri Light" panose="020F0302020204030204" pitchFamily="34" charset="0"/>
                </a:rPr>
                <a:t>Compromisos: 68</a:t>
              </a:r>
            </a:p>
            <a:p>
              <a:pPr marL="228600" lvl="1" indent="-228600" algn="ctr" defTabSz="977900">
                <a:spcBef>
                  <a:spcPct val="0"/>
                </a:spcBef>
                <a:buClr>
                  <a:srgbClr val="22C4A1"/>
                </a:buClr>
                <a:buChar char="•"/>
              </a:pPr>
              <a:r>
                <a:rPr lang="es-ES" sz="2200" kern="1200" dirty="0">
                  <a:solidFill>
                    <a:schemeClr val="tx1">
                      <a:lumMod val="75000"/>
                    </a:schemeClr>
                  </a:solidFill>
                  <a:latin typeface="Calibri Light" panose="020F0302020204030204" pitchFamily="34" charset="0"/>
                </a:rPr>
                <a:t>Metas: 125</a:t>
              </a:r>
            </a:p>
            <a:p>
              <a:pPr marL="228600" lvl="1" indent="-228600" algn="ctr" defTabSz="977900">
                <a:spcBef>
                  <a:spcPct val="0"/>
                </a:spcBef>
                <a:buClr>
                  <a:srgbClr val="22C4A1"/>
                </a:buClr>
                <a:buChar char="•"/>
              </a:pPr>
              <a:r>
                <a:rPr lang="es-ES" sz="2200" kern="1200" dirty="0">
                  <a:solidFill>
                    <a:schemeClr val="tx1">
                      <a:lumMod val="75000"/>
                    </a:schemeClr>
                  </a:solidFill>
                  <a:latin typeface="Calibri Light" panose="020F0302020204030204" pitchFamily="34" charset="0"/>
                </a:rPr>
                <a:t>Actividades: 473</a:t>
              </a:r>
            </a:p>
          </p:txBody>
        </p:sp>
      </p:grpSp>
    </p:spTree>
    <p:extLst>
      <p:ext uri="{BB962C8B-B14F-4D97-AF65-F5344CB8AC3E}">
        <p14:creationId xmlns:p14="http://schemas.microsoft.com/office/powerpoint/2010/main" val="2194107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40</a:t>
            </a:fld>
            <a:endParaRPr lang="es-ES" dirty="0"/>
          </a:p>
        </p:txBody>
      </p:sp>
      <p:sp>
        <p:nvSpPr>
          <p:cNvPr id="49" name="Rectángulo 48"/>
          <p:cNvSpPr/>
          <p:nvPr/>
        </p:nvSpPr>
        <p:spPr>
          <a:xfrm>
            <a:off x="843592" y="908446"/>
            <a:ext cx="891905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seguridad operacional y de la aviación civil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996962387"/>
              </p:ext>
            </p:extLst>
          </p:nvPr>
        </p:nvGraphicFramePr>
        <p:xfrm>
          <a:off x="369233" y="2011680"/>
          <a:ext cx="11554182" cy="2662480"/>
        </p:xfrm>
        <a:graphic>
          <a:graphicData uri="http://schemas.openxmlformats.org/drawingml/2006/table">
            <a:tbl>
              <a:tblPr>
                <a:tableStyleId>{22838BEF-8BB2-4498-84A7-C5851F593DF1}</a:tableStyleId>
              </a:tblPr>
              <a:tblGrid>
                <a:gridCol w="300723">
                  <a:extLst>
                    <a:ext uri="{9D8B030D-6E8A-4147-A177-3AD203B41FA5}">
                      <a16:colId xmlns:a16="http://schemas.microsoft.com/office/drawing/2014/main" val="65075764"/>
                    </a:ext>
                  </a:extLst>
                </a:gridCol>
                <a:gridCol w="3644512">
                  <a:extLst>
                    <a:ext uri="{9D8B030D-6E8A-4147-A177-3AD203B41FA5}">
                      <a16:colId xmlns:a16="http://schemas.microsoft.com/office/drawing/2014/main" val="1601360382"/>
                    </a:ext>
                  </a:extLst>
                </a:gridCol>
                <a:gridCol w="3763822">
                  <a:extLst>
                    <a:ext uri="{9D8B030D-6E8A-4147-A177-3AD203B41FA5}">
                      <a16:colId xmlns:a16="http://schemas.microsoft.com/office/drawing/2014/main" val="3590855246"/>
                    </a:ext>
                  </a:extLst>
                </a:gridCol>
                <a:gridCol w="3845125">
                  <a:extLst>
                    <a:ext uri="{9D8B030D-6E8A-4147-A177-3AD203B41FA5}">
                      <a16:colId xmlns:a16="http://schemas.microsoft.com/office/drawing/2014/main" val="1581612990"/>
                    </a:ext>
                  </a:extLst>
                </a:gridCol>
              </a:tblGrid>
              <a:tr h="39011">
                <a:tc>
                  <a:txBody>
                    <a:bodyPr/>
                    <a:lstStyle/>
                    <a:p>
                      <a:pPr marL="0" algn="just" defTabSz="914400" rtl="0" eaLnBrk="1" fontAlgn="ctr" latinLnBrk="0" hangingPunct="1"/>
                      <a:endParaRPr lang="es-CO" sz="1400" b="1" kern="1200" spc="-150" dirty="0">
                        <a:solidFill>
                          <a:schemeClr val="bg1"/>
                        </a:solidFill>
                        <a:latin typeface="Calibri Light" panose="020F0302020204030204" pitchFamily="34" charset="0"/>
                        <a:ea typeface="+mj-ea"/>
                        <a:cs typeface="Arial" panose="020B0604020202020204" pitchFamily="34" charset="0"/>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24896740"/>
                  </a:ext>
                </a:extLst>
              </a:tr>
              <a:tr h="938882">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49</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Participar y promover el SMS-QA en las Direcciones Regionales, Administradores Aeroportuarios y personal operativo de los aeropuertos, incluye otras Entidades y Empresas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Realizar monitoreo y seguimiento a la aplicación del 100% del Sistema de Seguridad Operacional SMS-QA.</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Socializar el reporte MOR y promover la Gestión de Riesgos del SMS en las Direcciones Regionales, Administradores Aeroportuarios y personal operativo de los aeropuertos.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626794"/>
                  </a:ext>
                </a:extLst>
              </a:tr>
              <a:tr h="706176">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50</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Actualizar y elaborar el SMS  para aeropuertos Internacionales, cuyo explotador de aeródromo sea la Aerocivil.</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Realizar monitoreo y seguimiento a la aplicación del 100% del Sistema de Seguridad Operacional SMS-QA para aeropuertos internacionales.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Realizar la aplicación del 60% del Sistema de Seguridad Operacional SMS-QA para aeropuertos internacionales.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650189"/>
                  </a:ext>
                </a:extLst>
              </a:tr>
              <a:tr h="706176">
                <a:tc>
                  <a:txBody>
                    <a:bodyPr/>
                    <a:lstStyle/>
                    <a:p>
                      <a:pPr marL="0" algn="ctr"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51</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Armonizar los estándares y reglamentación del SMS para integrarlo al Sistema Integrado de Gestión de Calidad de la Entidad</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strike="noStrike" kern="1200" dirty="0">
                          <a:solidFill>
                            <a:schemeClr val="tx1">
                              <a:lumMod val="50000"/>
                            </a:schemeClr>
                          </a:solidFill>
                          <a:latin typeface="Calibri Light" panose="020F0302020204030204" pitchFamily="34" charset="0"/>
                          <a:ea typeface="+mj-ea"/>
                          <a:cs typeface="Arial"/>
                        </a:rPr>
                        <a:t>Armonizar e integrar al 100% los estándares y reglamentación del SMS al Sistema Integrado de Gestión de Calidad de la Entidad</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Armonizar e integrar al 60% los estándares y reglamentación del SMS al Sistema Integrado de Gestión de Calidad de la Entidad.</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848372"/>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blip>
          <a:srcRect b="5075"/>
          <a:stretch/>
        </p:blipFill>
        <p:spPr>
          <a:xfrm>
            <a:off x="369233" y="908446"/>
            <a:ext cx="474359" cy="475290"/>
          </a:xfrm>
          <a:prstGeom prst="rect">
            <a:avLst/>
          </a:prstGeom>
        </p:spPr>
      </p:pic>
    </p:spTree>
    <p:extLst>
      <p:ext uri="{BB962C8B-B14F-4D97-AF65-F5344CB8AC3E}">
        <p14:creationId xmlns:p14="http://schemas.microsoft.com/office/powerpoint/2010/main" val="2385828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41</a:t>
            </a:fld>
            <a:endParaRPr lang="es-ES" dirty="0"/>
          </a:p>
        </p:txBody>
      </p:sp>
      <p:sp>
        <p:nvSpPr>
          <p:cNvPr id="49" name="Rectángulo 48"/>
          <p:cNvSpPr/>
          <p:nvPr/>
        </p:nvSpPr>
        <p:spPr>
          <a:xfrm>
            <a:off x="843592" y="474481"/>
            <a:ext cx="891905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seguridad operacional y de la aviación civil</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2743418893"/>
              </p:ext>
            </p:extLst>
          </p:nvPr>
        </p:nvGraphicFramePr>
        <p:xfrm>
          <a:off x="217325" y="1139869"/>
          <a:ext cx="11718861" cy="5062873"/>
        </p:xfrm>
        <a:graphic>
          <a:graphicData uri="http://schemas.openxmlformats.org/drawingml/2006/table">
            <a:tbl>
              <a:tblPr>
                <a:tableStyleId>{22838BEF-8BB2-4498-84A7-C5851F593DF1}</a:tableStyleId>
              </a:tblPr>
              <a:tblGrid>
                <a:gridCol w="414429">
                  <a:extLst>
                    <a:ext uri="{9D8B030D-6E8A-4147-A177-3AD203B41FA5}">
                      <a16:colId xmlns:a16="http://schemas.microsoft.com/office/drawing/2014/main" val="65075764"/>
                    </a:ext>
                  </a:extLst>
                </a:gridCol>
                <a:gridCol w="3365480">
                  <a:extLst>
                    <a:ext uri="{9D8B030D-6E8A-4147-A177-3AD203B41FA5}">
                      <a16:colId xmlns:a16="http://schemas.microsoft.com/office/drawing/2014/main" val="956249134"/>
                    </a:ext>
                  </a:extLst>
                </a:gridCol>
                <a:gridCol w="3709852">
                  <a:extLst>
                    <a:ext uri="{9D8B030D-6E8A-4147-A177-3AD203B41FA5}">
                      <a16:colId xmlns:a16="http://schemas.microsoft.com/office/drawing/2014/main" val="3590855246"/>
                    </a:ext>
                  </a:extLst>
                </a:gridCol>
                <a:gridCol w="4229100">
                  <a:extLst>
                    <a:ext uri="{9D8B030D-6E8A-4147-A177-3AD203B41FA5}">
                      <a16:colId xmlns:a16="http://schemas.microsoft.com/office/drawing/2014/main" val="3717651460"/>
                    </a:ext>
                  </a:extLst>
                </a:gridCol>
              </a:tblGrid>
              <a:tr h="290217">
                <a:tc>
                  <a:txBody>
                    <a:bodyPr/>
                    <a:lstStyle/>
                    <a:p>
                      <a:pPr marL="0" algn="ctr" defTabSz="914400" rtl="0" eaLnBrk="1" fontAlgn="ctr" latinLnBrk="0" hangingPunct="1"/>
                      <a:endParaRPr lang="es-CO" sz="1500" b="1" kern="1200" spc="-150" dirty="0">
                        <a:solidFill>
                          <a:schemeClr val="bg1"/>
                        </a:solidFill>
                        <a:latin typeface="Calibri Light" panose="020F0302020204030204" pitchFamily="34" charset="0"/>
                        <a:ea typeface="+mj-ea"/>
                        <a:cs typeface="Arial" panose="020B0604020202020204" pitchFamily="34" charset="0"/>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24896740"/>
                  </a:ext>
                </a:extLst>
              </a:tr>
              <a:tr h="1072664">
                <a:tc rowSpan="6">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52</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Mejorar los niveles de seguridad operacional a través de la investigación de accidentes.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Atender e Investigar con oportunidad y calidad los accidentes e incidentes aéreos pertinentes.</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Gestionar ante SSOAC y enviar a las organizaciones y dependencias a cargo de su cumplimiento, el 100% de las recomendaciones de investigaciones de accidentes aprobadas en los 4 Consejos del año 2018, y hasta el III Consejo de 2019.</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554737"/>
                  </a:ext>
                </a:extLst>
              </a:tr>
              <a:tr h="397889">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CO" sz="1400" b="0" kern="1200" dirty="0">
                          <a:solidFill>
                            <a:schemeClr val="tx1">
                              <a:lumMod val="50000"/>
                            </a:schemeClr>
                          </a:solidFill>
                          <a:latin typeface="Calibri Light" panose="020F0302020204030204" pitchFamily="34" charset="0"/>
                          <a:ea typeface="+mj-ea"/>
                          <a:cs typeface="Arial"/>
                        </a:rPr>
                        <a:t>Finalizar el 100% de las investigaciones de accidentes e incidentes graves (eventos), ocurridos en el año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6828444"/>
                  </a:ext>
                </a:extLst>
              </a:tr>
              <a:tr h="397889">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CO" sz="1400" b="0" kern="1200" dirty="0">
                          <a:solidFill>
                            <a:schemeClr val="tx1">
                              <a:lumMod val="50000"/>
                            </a:schemeClr>
                          </a:solidFill>
                          <a:latin typeface="Calibri Light" panose="020F0302020204030204" pitchFamily="34" charset="0"/>
                          <a:ea typeface="+mj-ea"/>
                          <a:cs typeface="Arial"/>
                        </a:rPr>
                        <a:t>Finalizar el 20% de las investigaciones de accidentes e incidentes graves (eventos), ocurridos en el año 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536673"/>
                  </a:ext>
                </a:extLst>
              </a:tr>
              <a:tr h="355583">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CO" sz="1400" b="0" kern="1200" dirty="0">
                          <a:solidFill>
                            <a:schemeClr val="tx1">
                              <a:lumMod val="50000"/>
                            </a:schemeClr>
                          </a:solidFill>
                          <a:latin typeface="Calibri Light" panose="020F0302020204030204" pitchFamily="34" charset="0"/>
                          <a:ea typeface="+mj-ea"/>
                          <a:cs typeface="Arial"/>
                        </a:rPr>
                        <a:t>Implementar el Plan de Acción de Emergencia de Aerocivil.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663726"/>
                  </a:ext>
                </a:extLst>
              </a:tr>
              <a:tr h="397889">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CO" sz="1400" b="0" kern="1200" dirty="0">
                          <a:solidFill>
                            <a:schemeClr val="tx1">
                              <a:lumMod val="50000"/>
                            </a:schemeClr>
                          </a:solidFill>
                          <a:latin typeface="Calibri Light" panose="020F0302020204030204" pitchFamily="34" charset="0"/>
                          <a:ea typeface="+mj-ea"/>
                          <a:cs typeface="Arial"/>
                        </a:rPr>
                        <a:t>Elaborar y difundir Circular Informativa sobre Atención a Víctimas de Accidentes Aéreos y sus Familias.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153279"/>
                  </a:ext>
                </a:extLst>
              </a:tr>
              <a:tr h="426310">
                <a:tc vMerge="1">
                  <a:txBody>
                    <a:bodyPr/>
                    <a:lstStyle/>
                    <a:p>
                      <a:pPr marL="0" algn="ctr" defTabSz="914400" rtl="0" eaLnBrk="1" fontAlgn="ctr" latinLnBrk="0" hangingPunct="1"/>
                      <a:endParaRPr lang="es-CO" sz="1500" b="1" kern="1200" dirty="0">
                        <a:solidFill>
                          <a:schemeClr val="tx1">
                            <a:lumMod val="50000"/>
                          </a:schemeClr>
                        </a:solidFill>
                        <a:latin typeface="Calibri Light" panose="020F0302020204030204" pitchFamily="34" charset="0"/>
                        <a:ea typeface="+mj-ea"/>
                        <a:cs typeface="Arial"/>
                      </a:endParaRPr>
                    </a:p>
                  </a:txBody>
                  <a:tcPr marL="7388" marR="7388" marT="7388"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419" sz="14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400" b="0" kern="1200" dirty="0">
                        <a:solidFill>
                          <a:schemeClr val="tx1">
                            <a:lumMod val="50000"/>
                          </a:schemeClr>
                        </a:solidFill>
                        <a:latin typeface="Calibri Light" panose="020F0302020204030204" pitchFamily="34" charset="0"/>
                        <a:ea typeface="+mj-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5769628"/>
                  </a:ext>
                </a:extLst>
              </a:tr>
              <a:tr h="646354">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53</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Promover la cultura de seguridad operacional y comunicar sobre investigación de accidentes</a:t>
                      </a:r>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Realizar el 100% de eventos y actividades programados, de promoción de seguridad operacional en diferentes regiones del país</a:t>
                      </a:r>
                      <a:endParaRPr lang="es-CO" sz="15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400" b="0" kern="1200" dirty="0">
                          <a:solidFill>
                            <a:schemeClr val="tx1">
                              <a:lumMod val="50000"/>
                            </a:schemeClr>
                          </a:solidFill>
                          <a:latin typeface="Calibri Light" panose="020F0302020204030204" pitchFamily="34" charset="0"/>
                          <a:ea typeface="+mj-ea"/>
                          <a:cs typeface="Arial"/>
                        </a:rPr>
                        <a:t>Efectuar 8 actividades de promoción de seguridad operacional en diferentes regiones del país</a:t>
                      </a:r>
                      <a:endParaRPr lang="es-CO" sz="1400" b="0" kern="1200" dirty="0">
                        <a:solidFill>
                          <a:schemeClr val="tx1">
                            <a:lumMod val="50000"/>
                          </a:schemeClr>
                        </a:solidFill>
                        <a:latin typeface="Calibri Light" panose="020F0302020204030204" pitchFamily="34" charset="0"/>
                        <a:ea typeface="+mj-ea"/>
                        <a:cs typeface="Arial"/>
                      </a:endParaRP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931409"/>
                  </a:ext>
                </a:extLst>
              </a:tr>
              <a:tr h="859509">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54</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Atender y aprobar la auditoría USOAP, y demostrar el cumplimiento de los lineamientos establecidos por OACI en el área de AIG</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Obtener una evaluación del 90%, como mínimo, de cumplimiento de los estándares OACI en la auditoría en el área AIG</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400" b="0" kern="1200" dirty="0">
                          <a:solidFill>
                            <a:schemeClr val="tx1">
                              <a:lumMod val="50000"/>
                            </a:schemeClr>
                          </a:solidFill>
                          <a:latin typeface="Calibri Light" panose="020F0302020204030204" pitchFamily="34" charset="0"/>
                          <a:ea typeface="+mj-ea"/>
                          <a:cs typeface="Arial"/>
                        </a:rPr>
                        <a:t>Obtener una evaluación del 85%, como mínimo, de cumplimiento de los estándares OACI en la auditoría.</a:t>
                      </a:r>
                    </a:p>
                  </a:txBody>
                  <a:tcPr marL="7388" marR="7388" marT="73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8529870"/>
                  </a:ext>
                </a:extLst>
              </a:tr>
            </a:tbl>
          </a:graphicData>
        </a:graphic>
      </p:graphicFrame>
      <p:pic>
        <p:nvPicPr>
          <p:cNvPr id="6" name="Imagen 5"/>
          <p:cNvPicPr>
            <a:picLocks noChangeAspect="1"/>
          </p:cNvPicPr>
          <p:nvPr/>
        </p:nvPicPr>
        <p:blipFill rotWithShape="1">
          <a:blip r:embed="rId2">
            <a:clrChange>
              <a:clrFrom>
                <a:srgbClr val="FFFFFF"/>
              </a:clrFrom>
              <a:clrTo>
                <a:srgbClr val="FFFFFF">
                  <a:alpha val="0"/>
                </a:srgbClr>
              </a:clrTo>
            </a:clrChange>
          </a:blip>
          <a:srcRect b="5075"/>
          <a:stretch/>
        </p:blipFill>
        <p:spPr>
          <a:xfrm>
            <a:off x="369233" y="433156"/>
            <a:ext cx="474359" cy="475290"/>
          </a:xfrm>
          <a:prstGeom prst="rect">
            <a:avLst/>
          </a:prstGeom>
        </p:spPr>
      </p:pic>
    </p:spTree>
    <p:extLst>
      <p:ext uri="{BB962C8B-B14F-4D97-AF65-F5344CB8AC3E}">
        <p14:creationId xmlns:p14="http://schemas.microsoft.com/office/powerpoint/2010/main" val="3592644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Google Shape;201;p26"/>
          <p:cNvSpPr txBox="1">
            <a:spLocks/>
          </p:cNvSpPr>
          <p:nvPr/>
        </p:nvSpPr>
        <p:spPr>
          <a:xfrm>
            <a:off x="2730313" y="4561395"/>
            <a:ext cx="9461687" cy="1556663"/>
          </a:xfrm>
          <a:prstGeom prst="rect">
            <a:avLst/>
          </a:prstGeom>
          <a:solidFill>
            <a:srgbClr val="FFFFFE">
              <a:alpha val="81176"/>
            </a:srgbClr>
          </a:solidFill>
          <a:ln>
            <a:noFill/>
          </a:ln>
        </p:spPr>
        <p:txBody>
          <a:bodyPr spcFirstLastPara="1" vert="horz" wrap="square" lIns="77147" tIns="38559" rIns="77147" bIns="38559" rtlCol="0" anchor="t" anchorCtr="0">
            <a:noAutofit/>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lgn="r">
              <a:buNone/>
            </a:pPr>
            <a:r>
              <a:rPr lang="es-CO" sz="4050" dirty="0">
                <a:solidFill>
                  <a:srgbClr val="003B6D"/>
                </a:solidFill>
                <a:latin typeface="Calibri Light" panose="020F0302020204030204" pitchFamily="34" charset="0"/>
                <a:cs typeface="Arial"/>
              </a:rPr>
              <a:t>Una gestión institucional fortalecida con vocación al usuario en entorno digital</a:t>
            </a:r>
          </a:p>
        </p:txBody>
      </p:sp>
    </p:spTree>
    <p:extLst>
      <p:ext uri="{BB962C8B-B14F-4D97-AF65-F5344CB8AC3E}">
        <p14:creationId xmlns:p14="http://schemas.microsoft.com/office/powerpoint/2010/main" val="728416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3" name="Rectángulo 2"/>
          <p:cNvSpPr/>
          <p:nvPr/>
        </p:nvSpPr>
        <p:spPr>
          <a:xfrm>
            <a:off x="2276669" y="1567539"/>
            <a:ext cx="9647853" cy="1338828"/>
          </a:xfrm>
          <a:prstGeom prst="rect">
            <a:avLst/>
          </a:prstGeom>
        </p:spPr>
        <p:txBody>
          <a:bodyPr vert="horz" lIns="91440" tIns="45720" rIns="91440" bIns="45720" rtlCol="0" anchor="ctr">
            <a:normAutofit/>
          </a:bodyPr>
          <a:lstStyle/>
          <a:p>
            <a:pPr algn="just">
              <a:lnSpc>
                <a:spcPct val="90000"/>
              </a:lnSpc>
              <a:spcBef>
                <a:spcPct val="0"/>
              </a:spcBef>
            </a:pPr>
            <a:r>
              <a:rPr lang="es-CO" dirty="0">
                <a:solidFill>
                  <a:srgbClr val="003B6D"/>
                </a:solidFill>
                <a:latin typeface="Calibri Light" panose="020F0302020204030204" pitchFamily="34" charset="0"/>
              </a:rPr>
              <a:t>Fortalecer la gestión institucional de la Entidad a través del desarrollo del talento humano, fortalecimiento de la estructura organizacional, implementando un sistema de gestión del conocimiento especializado en la Entidad, afianzando el Sistema Integrado de Gestión, apalancando la transformación institucional a través del PETI, fortaleciendo la política anticorrupción y la gestión jurídica.</a:t>
            </a:r>
          </a:p>
        </p:txBody>
      </p:sp>
      <p:sp>
        <p:nvSpPr>
          <p:cNvPr id="10" name="Cruz 9"/>
          <p:cNvSpPr/>
          <p:nvPr/>
        </p:nvSpPr>
        <p:spPr>
          <a:xfrm>
            <a:off x="807809" y="1755607"/>
            <a:ext cx="440055" cy="459294"/>
          </a:xfrm>
          <a:prstGeom prst="plus">
            <a:avLst>
              <a:gd name="adj" fmla="val 35389"/>
            </a:avLst>
          </a:prstGeom>
          <a:solidFill>
            <a:srgbClr val="244F9D"/>
          </a:solidFill>
          <a:ln>
            <a:solidFill>
              <a:srgbClr val="355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13" dirty="0">
              <a:latin typeface="Calibri Light" panose="020F0302020204030204" pitchFamily="34" charset="0"/>
            </a:endParaRPr>
          </a:p>
        </p:txBody>
      </p:sp>
      <p:pic>
        <p:nvPicPr>
          <p:cNvPr id="12" name="Imagen 11" descr="http://intranet.aerocivil.gov.co/Imagen%20Institucional/LOGO%20AERONAUTICA%20CIVIL%20PLANO.png"/>
          <p:cNvPicPr/>
          <p:nvPr/>
        </p:nvPicPr>
        <p:blipFill rotWithShape="1">
          <a:blip r:embed="rId2">
            <a:extLst>
              <a:ext uri="{28A0092B-C50C-407E-A947-70E740481C1C}">
                <a14:useLocalDpi xmlns:a14="http://schemas.microsoft.com/office/drawing/2010/main" val="0"/>
              </a:ext>
            </a:extLst>
          </a:blip>
          <a:srcRect l="23238" r="21893" b="27230"/>
          <a:stretch/>
        </p:blipFill>
        <p:spPr bwMode="auto">
          <a:xfrm>
            <a:off x="1332737" y="1755607"/>
            <a:ext cx="693136" cy="637558"/>
          </a:xfrm>
          <a:prstGeom prst="rect">
            <a:avLst/>
          </a:prstGeom>
          <a:noFill/>
          <a:ln>
            <a:noFill/>
          </a:ln>
        </p:spPr>
      </p:pic>
      <p:graphicFrame>
        <p:nvGraphicFramePr>
          <p:cNvPr id="4" name="Diagrama 3"/>
          <p:cNvGraphicFramePr/>
          <p:nvPr/>
        </p:nvGraphicFramePr>
        <p:xfrm>
          <a:off x="2025873" y="3097402"/>
          <a:ext cx="7877688" cy="321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ítulo 1"/>
          <p:cNvSpPr txBox="1">
            <a:spLocks/>
          </p:cNvSpPr>
          <p:nvPr/>
        </p:nvSpPr>
        <p:spPr>
          <a:xfrm>
            <a:off x="214006" y="252821"/>
            <a:ext cx="7365727" cy="798550"/>
          </a:xfrm>
          <a:prstGeom prst="rect">
            <a:avLst/>
          </a:prstGeom>
          <a:solidFill>
            <a:schemeClr val="bg1"/>
          </a:solidFill>
        </p:spPr>
        <p:txBody>
          <a:bodyPr vert="horz" lIns="77153" tIns="38576" rIns="77153" bIns="38576" rtlCol="0" anchor="ctr">
            <a:normAutofit/>
          </a:bodyPr>
          <a:lstStyle>
            <a:defPPr>
              <a:defRPr lang="en-US"/>
            </a:defPPr>
            <a:lvl1pPr algn="r" defTabSz="1625620">
              <a:lnSpc>
                <a:spcPct val="90000"/>
              </a:lnSpc>
              <a:spcBef>
                <a:spcPct val="0"/>
              </a:spcBef>
              <a:buNone/>
              <a:defRPr sz="5400" b="1">
                <a:solidFill>
                  <a:srgbClr val="003B6D"/>
                </a:solidFill>
                <a:latin typeface="Calibri Light" panose="020F0302020204030204" pitchFamily="34" charset="0"/>
                <a:ea typeface="+mj-ea"/>
                <a:cs typeface="Arial"/>
              </a:defRPr>
            </a:lvl1pPr>
          </a:lstStyle>
          <a:p>
            <a:pPr algn="l"/>
            <a:r>
              <a:rPr lang="es-CO" sz="3038" dirty="0"/>
              <a:t>Transformación institucional a la modernidad</a:t>
            </a:r>
          </a:p>
        </p:txBody>
      </p:sp>
    </p:spTree>
    <p:extLst>
      <p:ext uri="{BB962C8B-B14F-4D97-AF65-F5344CB8AC3E}">
        <p14:creationId xmlns:p14="http://schemas.microsoft.com/office/powerpoint/2010/main" val="2468656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25914" y="174924"/>
            <a:ext cx="2313186" cy="2001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44</a:t>
            </a:fld>
            <a:endParaRPr lang="es-ES" dirty="0"/>
          </a:p>
        </p:txBody>
      </p:sp>
      <p:sp>
        <p:nvSpPr>
          <p:cNvPr id="49" name="Rectángulo 48"/>
          <p:cNvSpPr/>
          <p:nvPr/>
        </p:nvSpPr>
        <p:spPr>
          <a:xfrm>
            <a:off x="878360" y="491108"/>
            <a:ext cx="10130654"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transformación institucional a la modernidad </a:t>
            </a:r>
          </a:p>
        </p:txBody>
      </p:sp>
      <p:pic>
        <p:nvPicPr>
          <p:cNvPr id="50" name="Imagen 49" descr="http://intranet.aerocivil.gov.co/Imagen%20Institucional/LOGO%20AERONAUTICA%20CIVIL%20PLANO.png"/>
          <p:cNvPicPr/>
          <p:nvPr/>
        </p:nvPicPr>
        <p:blipFill rotWithShape="1">
          <a:blip r:embed="rId2">
            <a:extLst>
              <a:ext uri="{28A0092B-C50C-407E-A947-70E740481C1C}">
                <a14:useLocalDpi xmlns:a14="http://schemas.microsoft.com/office/drawing/2010/main" val="0"/>
              </a:ext>
            </a:extLst>
          </a:blip>
          <a:srcRect l="23238" r="21893" b="27230"/>
          <a:stretch/>
        </p:blipFill>
        <p:spPr bwMode="auto">
          <a:xfrm>
            <a:off x="322261" y="603345"/>
            <a:ext cx="556099" cy="51150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640258602"/>
              </p:ext>
            </p:extLst>
          </p:nvPr>
        </p:nvGraphicFramePr>
        <p:xfrm>
          <a:off x="240779" y="1699777"/>
          <a:ext cx="11724240" cy="3752015"/>
        </p:xfrm>
        <a:graphic>
          <a:graphicData uri="http://schemas.openxmlformats.org/drawingml/2006/table">
            <a:tbl>
              <a:tblPr>
                <a:tableStyleId>{BDBED569-4797-4DF1-A0F4-6AAB3CD982D8}</a:tableStyleId>
              </a:tblPr>
              <a:tblGrid>
                <a:gridCol w="234267">
                  <a:extLst>
                    <a:ext uri="{9D8B030D-6E8A-4147-A177-3AD203B41FA5}">
                      <a16:colId xmlns:a16="http://schemas.microsoft.com/office/drawing/2014/main" val="2775437910"/>
                    </a:ext>
                  </a:extLst>
                </a:gridCol>
                <a:gridCol w="3852025">
                  <a:extLst>
                    <a:ext uri="{9D8B030D-6E8A-4147-A177-3AD203B41FA5}">
                      <a16:colId xmlns:a16="http://schemas.microsoft.com/office/drawing/2014/main" val="1240884174"/>
                    </a:ext>
                  </a:extLst>
                </a:gridCol>
                <a:gridCol w="2612572">
                  <a:extLst>
                    <a:ext uri="{9D8B030D-6E8A-4147-A177-3AD203B41FA5}">
                      <a16:colId xmlns:a16="http://schemas.microsoft.com/office/drawing/2014/main" val="1432141157"/>
                    </a:ext>
                  </a:extLst>
                </a:gridCol>
                <a:gridCol w="5025376">
                  <a:extLst>
                    <a:ext uri="{9D8B030D-6E8A-4147-A177-3AD203B41FA5}">
                      <a16:colId xmlns:a16="http://schemas.microsoft.com/office/drawing/2014/main" val="1296786289"/>
                    </a:ext>
                  </a:extLst>
                </a:gridCol>
              </a:tblGrid>
              <a:tr h="40285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PEI</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58927335"/>
                  </a:ext>
                </a:extLst>
              </a:tr>
              <a:tr h="1147763">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Desarrollar el Rediseño Organizacional con el objetivo de responder a las necesidades de talento humano y del crecimiento del Sector y la Industria.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Planta de personal provista de acuerdo con las necesidades del sector en el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Gestionar ante el Gobierno Nacional  la aprobación de un Estudio Técnico de Fortalecimiento Institucional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349631"/>
                  </a:ext>
                </a:extLst>
              </a:tr>
              <a:tr h="1147763">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Establecer y desarrollar una estructura organizacional debidamente alineada al Plan Estratégico Aeronáutico 2030 a fin de cumplir con el objetivo principal.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Adecuar la planta de personal  al nuevo modelo de operación de la Entidad, en el marco del proyecto de Fortalecimiento Institucional. </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852008"/>
                  </a:ext>
                </a:extLst>
              </a:tr>
              <a:tr h="586914">
                <a:tc rowSpan="2">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Diseñar, implementar y documentar el Sistema de Gestión del Conocimiento especializado, como proceso estratégico de la entidad.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en el 100% el Sistema de  Gestión del Conocimiento en la Aerocivil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Definir el Sistema de Gestión del Conocimiento en la Aerocivil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523522"/>
                  </a:ext>
                </a:extLst>
              </a:tr>
              <a:tr h="237635">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n-ea"/>
                          <a:cs typeface="Arial"/>
                        </a:rPr>
                        <a:t>Definir y desarrollar una estrategia de gestión para el cambio y la transformación cultural de la Entidad.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1124228"/>
                  </a:ext>
                </a:extLst>
              </a:tr>
            </a:tbl>
          </a:graphicData>
        </a:graphic>
      </p:graphicFrame>
    </p:spTree>
    <p:extLst>
      <p:ext uri="{BB962C8B-B14F-4D97-AF65-F5344CB8AC3E}">
        <p14:creationId xmlns:p14="http://schemas.microsoft.com/office/powerpoint/2010/main" val="158873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25914" y="187987"/>
            <a:ext cx="2313186" cy="2001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45</a:t>
            </a:fld>
            <a:endParaRPr lang="es-ES" dirty="0"/>
          </a:p>
        </p:txBody>
      </p:sp>
      <p:sp>
        <p:nvSpPr>
          <p:cNvPr id="49" name="Rectángulo 48"/>
          <p:cNvSpPr/>
          <p:nvPr/>
        </p:nvSpPr>
        <p:spPr>
          <a:xfrm>
            <a:off x="872970" y="538406"/>
            <a:ext cx="9831890"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transformación institucional a la modernidad </a:t>
            </a:r>
          </a:p>
        </p:txBody>
      </p:sp>
      <p:pic>
        <p:nvPicPr>
          <p:cNvPr id="50" name="Imagen 49" descr="http://intranet.aerocivil.gov.co/Imagen%20Institucional/LOGO%20AERONAUTICA%20CIVIL%20PLANO.png"/>
          <p:cNvPicPr/>
          <p:nvPr/>
        </p:nvPicPr>
        <p:blipFill rotWithShape="1">
          <a:blip r:embed="rId2">
            <a:extLst>
              <a:ext uri="{28A0092B-C50C-407E-A947-70E740481C1C}">
                <a14:useLocalDpi xmlns:a14="http://schemas.microsoft.com/office/drawing/2010/main" val="0"/>
              </a:ext>
            </a:extLst>
          </a:blip>
          <a:srcRect l="23238" r="21893" b="27230"/>
          <a:stretch/>
        </p:blipFill>
        <p:spPr bwMode="auto">
          <a:xfrm>
            <a:off x="316871" y="650643"/>
            <a:ext cx="556099" cy="51150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440560370"/>
              </p:ext>
            </p:extLst>
          </p:nvPr>
        </p:nvGraphicFramePr>
        <p:xfrm>
          <a:off x="233880" y="1518573"/>
          <a:ext cx="11724240" cy="4026383"/>
        </p:xfrm>
        <a:graphic>
          <a:graphicData uri="http://schemas.openxmlformats.org/drawingml/2006/table">
            <a:tbl>
              <a:tblPr>
                <a:tableStyleId>{BDBED569-4797-4DF1-A0F4-6AAB3CD982D8}</a:tableStyleId>
              </a:tblPr>
              <a:tblGrid>
                <a:gridCol w="234267">
                  <a:extLst>
                    <a:ext uri="{9D8B030D-6E8A-4147-A177-3AD203B41FA5}">
                      <a16:colId xmlns:a16="http://schemas.microsoft.com/office/drawing/2014/main" val="2775437910"/>
                    </a:ext>
                  </a:extLst>
                </a:gridCol>
                <a:gridCol w="2676316">
                  <a:extLst>
                    <a:ext uri="{9D8B030D-6E8A-4147-A177-3AD203B41FA5}">
                      <a16:colId xmlns:a16="http://schemas.microsoft.com/office/drawing/2014/main" val="1334379674"/>
                    </a:ext>
                  </a:extLst>
                </a:gridCol>
                <a:gridCol w="2676315">
                  <a:extLst>
                    <a:ext uri="{9D8B030D-6E8A-4147-A177-3AD203B41FA5}">
                      <a16:colId xmlns:a16="http://schemas.microsoft.com/office/drawing/2014/main" val="1432141157"/>
                    </a:ext>
                  </a:extLst>
                </a:gridCol>
                <a:gridCol w="6137342">
                  <a:extLst>
                    <a:ext uri="{9D8B030D-6E8A-4147-A177-3AD203B41FA5}">
                      <a16:colId xmlns:a16="http://schemas.microsoft.com/office/drawing/2014/main" val="1296786289"/>
                    </a:ext>
                  </a:extLst>
                </a:gridCol>
              </a:tblGrid>
              <a:tr h="40285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PEI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58927335"/>
                  </a:ext>
                </a:extLst>
              </a:tr>
              <a:tr h="265327">
                <a:tc rowSpan="9">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9">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Actualización de procesos del Sistema Integrado de Gestión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marL="0" algn="just"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Actualización del 100% de los procesos de apoyo del Sistema Integrado de Gestión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Ejecutar las actividades necesarias para de implementación de requisitos ISO 9001:2015 en el proceso  de Gestión de las Compras y Contrataciones Públicas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10631"/>
                  </a:ext>
                </a:extLst>
              </a:tr>
              <a:tr h="233363">
                <a:tc vMerge="1">
                  <a:txBody>
                    <a:bodyPr/>
                    <a:lstStyle/>
                    <a:p>
                      <a:endParaRPr lang="es-419"/>
                    </a:p>
                  </a:txBody>
                  <a:tcPr/>
                </a:tc>
                <a:tc vMerge="1">
                  <a:txBody>
                    <a:bodyPr/>
                    <a:lstStyle/>
                    <a:p>
                      <a:endParaRPr lang="es-419"/>
                    </a:p>
                  </a:txBody>
                  <a:tcPr/>
                </a:tc>
                <a:tc vMerge="1">
                  <a:txBody>
                    <a:bodyPr/>
                    <a:lstStyle/>
                    <a:p>
                      <a:endParaRPr lang="es-419"/>
                    </a:p>
                  </a:txBody>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Actualizar y mejorar el Proceso GDIR 2.4  del Sistema Integrado de Gestión - SIG en el aplicativo ISOLUCIÓN </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358361"/>
                  </a:ext>
                </a:extLst>
              </a:tr>
              <a:tr h="233363">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Diseñar e implementar herramienta de seguimiento y medición de los Servicios Generales prestados en la Aeronáutica Civil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365484"/>
                  </a:ext>
                </a:extLst>
              </a:tr>
              <a:tr h="26532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Presentar propuesta de auto aseguro para los riesgos en la Aeronáutica Civil.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376014"/>
                  </a:ext>
                </a:extLst>
              </a:tr>
              <a:tr h="26532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Diseñar e implementar de plan de mejora para control de inventarios.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424740"/>
                  </a:ext>
                </a:extLst>
              </a:tr>
              <a:tr h="26532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Recibir e ingresar al almacén  los bienes entregados como resultado del proceso de reversión, de los aeropuertos de la ciudad de Cali y Cartagena.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545105"/>
                  </a:ext>
                </a:extLst>
              </a:tr>
              <a:tr h="26532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Modernizar el archivo de gestión de la UAEAC en 12.036 ML, en etapa de inventario de archivos, para elaborar los 8 instrumentos archivísticos, adecuándolo la normatividad vigente a Nivel Nacional.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257722"/>
                  </a:ext>
                </a:extLst>
              </a:tr>
              <a:tr h="26532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cuatro (4) procesos de apoyo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032771"/>
                  </a:ext>
                </a:extLst>
              </a:tr>
              <a:tr h="265327">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Medir el nivel de satisfacción de los clientes.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357757"/>
                  </a:ext>
                </a:extLst>
              </a:tr>
            </a:tbl>
          </a:graphicData>
        </a:graphic>
      </p:graphicFrame>
    </p:spTree>
    <p:extLst>
      <p:ext uri="{BB962C8B-B14F-4D97-AF65-F5344CB8AC3E}">
        <p14:creationId xmlns:p14="http://schemas.microsoft.com/office/powerpoint/2010/main" val="432089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25914" y="174924"/>
            <a:ext cx="2313186" cy="2001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46</a:t>
            </a:fld>
            <a:endParaRPr lang="es-ES" dirty="0"/>
          </a:p>
        </p:txBody>
      </p:sp>
      <p:sp>
        <p:nvSpPr>
          <p:cNvPr id="49" name="Rectángulo 48"/>
          <p:cNvSpPr/>
          <p:nvPr/>
        </p:nvSpPr>
        <p:spPr>
          <a:xfrm>
            <a:off x="878360" y="531622"/>
            <a:ext cx="1070403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transformación institucional a la modernidad </a:t>
            </a:r>
          </a:p>
        </p:txBody>
      </p:sp>
      <p:pic>
        <p:nvPicPr>
          <p:cNvPr id="50" name="Imagen 49" descr="http://intranet.aerocivil.gov.co/Imagen%20Institucional/LOGO%20AERONAUTICA%20CIVIL%20PLANO.png"/>
          <p:cNvPicPr/>
          <p:nvPr/>
        </p:nvPicPr>
        <p:blipFill rotWithShape="1">
          <a:blip r:embed="rId2">
            <a:extLst>
              <a:ext uri="{28A0092B-C50C-407E-A947-70E740481C1C}">
                <a14:useLocalDpi xmlns:a14="http://schemas.microsoft.com/office/drawing/2010/main" val="0"/>
              </a:ext>
            </a:extLst>
          </a:blip>
          <a:srcRect l="23238" r="21893" b="27230"/>
          <a:stretch/>
        </p:blipFill>
        <p:spPr bwMode="auto">
          <a:xfrm>
            <a:off x="322261" y="677303"/>
            <a:ext cx="556099" cy="51150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157673333"/>
              </p:ext>
            </p:extLst>
          </p:nvPr>
        </p:nvGraphicFramePr>
        <p:xfrm>
          <a:off x="322261" y="1743187"/>
          <a:ext cx="11538991" cy="3412750"/>
        </p:xfrm>
        <a:graphic>
          <a:graphicData uri="http://schemas.openxmlformats.org/drawingml/2006/table">
            <a:tbl>
              <a:tblPr>
                <a:tableStyleId>{BDBED569-4797-4DF1-A0F4-6AAB3CD982D8}</a:tableStyleId>
              </a:tblPr>
              <a:tblGrid>
                <a:gridCol w="418816">
                  <a:extLst>
                    <a:ext uri="{9D8B030D-6E8A-4147-A177-3AD203B41FA5}">
                      <a16:colId xmlns:a16="http://schemas.microsoft.com/office/drawing/2014/main" val="2775437910"/>
                    </a:ext>
                  </a:extLst>
                </a:gridCol>
                <a:gridCol w="3390052">
                  <a:extLst>
                    <a:ext uri="{9D8B030D-6E8A-4147-A177-3AD203B41FA5}">
                      <a16:colId xmlns:a16="http://schemas.microsoft.com/office/drawing/2014/main" val="1903857596"/>
                    </a:ext>
                  </a:extLst>
                </a:gridCol>
                <a:gridCol w="2269671">
                  <a:extLst>
                    <a:ext uri="{9D8B030D-6E8A-4147-A177-3AD203B41FA5}">
                      <a16:colId xmlns:a16="http://schemas.microsoft.com/office/drawing/2014/main" val="1432141157"/>
                    </a:ext>
                  </a:extLst>
                </a:gridCol>
                <a:gridCol w="5460452">
                  <a:extLst>
                    <a:ext uri="{9D8B030D-6E8A-4147-A177-3AD203B41FA5}">
                      <a16:colId xmlns:a16="http://schemas.microsoft.com/office/drawing/2014/main" val="1296786289"/>
                    </a:ext>
                  </a:extLst>
                </a:gridCol>
              </a:tblGrid>
              <a:tr h="40285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PEI</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58927335"/>
                  </a:ext>
                </a:extLst>
              </a:tr>
              <a:tr h="1381125">
                <a:tc>
                  <a:txBody>
                    <a:bodyPr/>
                    <a:lstStyle/>
                    <a:p>
                      <a:pPr marL="0" algn="ctr"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59</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un sistema de Gobierno de Datos basado en la Arquitectura Orientada a Servicios - SOA para alcanzar una administración integral de la información, que facilite y reduzca los costos de gestión de la información para la entidad.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Arquitectura tecnológica orientada a servicios integrada y articulada en el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una solución para la Arquitectura de Interoperabilidad que permita administrar integralmente la información.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260043"/>
                  </a:ext>
                </a:extLst>
              </a:tr>
              <a:tr h="0">
                <a:tc rowSpan="2">
                  <a:txBody>
                    <a:bodyPr/>
                    <a:lstStyle/>
                    <a:p>
                      <a:pPr algn="ctr"/>
                      <a:r>
                        <a:rPr lang="es-CO" sz="1500" b="0" kern="1200" dirty="0">
                          <a:solidFill>
                            <a:schemeClr val="tx1">
                              <a:lumMod val="50000"/>
                            </a:schemeClr>
                          </a:solidFill>
                          <a:latin typeface="Calibri Light" panose="020F0302020204030204" pitchFamily="34" charset="0"/>
                          <a:ea typeface="+mj-ea"/>
                          <a:cs typeface="Arial"/>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una estructura para la integración de aplicaciones utilizadas en la Aerocivil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s-CO"/>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5662277"/>
                  </a:ext>
                </a:extLst>
              </a:tr>
              <a:tr h="660400">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n-ea"/>
                          <a:cs typeface="Arial"/>
                        </a:rPr>
                        <a:t>Integrar, articular y lograr la interoperabilidad interna y externa de 10 servicios y/o sistemas de información utilizados en la Aerocivil.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788365"/>
                  </a:ext>
                </a:extLst>
              </a:tr>
              <a:tr h="54159">
                <a:tc>
                  <a:txBody>
                    <a:bodyPr/>
                    <a:lstStyle/>
                    <a:p>
                      <a:pPr algn="ctr"/>
                      <a:r>
                        <a:rPr lang="es-CO" sz="1500" b="0" kern="1200" dirty="0">
                          <a:solidFill>
                            <a:schemeClr val="tx1">
                              <a:lumMod val="50000"/>
                            </a:schemeClr>
                          </a:solidFill>
                          <a:latin typeface="Calibri Light" panose="020F0302020204030204" pitchFamily="34" charset="0"/>
                          <a:ea typeface="+mj-ea"/>
                          <a:cs typeface="Arial"/>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Generar cultura de uso y apropiación de las TIC.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just"/>
                      <a:r>
                        <a:rPr lang="es-CO" sz="1500" b="0" kern="1200" dirty="0">
                          <a:solidFill>
                            <a:schemeClr val="tx1">
                              <a:lumMod val="50000"/>
                            </a:schemeClr>
                          </a:solidFill>
                          <a:latin typeface="Calibri Light" panose="020F0302020204030204" pitchFamily="34" charset="0"/>
                          <a:ea typeface="+mn-ea"/>
                          <a:cs typeface="Arial"/>
                        </a:rPr>
                        <a:t>Incrementar en un 30% el uso y apropiación de los sistemas de información.</a:t>
                      </a:r>
                      <a:endParaRPr lang="es-CO" dirty="0"/>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958727"/>
                  </a:ext>
                </a:extLst>
              </a:tr>
              <a:tr h="177815">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Fortalecer  el Sistema de Control Interno.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Cerrar el 100% de hallazgos hasta la vigencia 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Fortalecer el Sistema de Control Interno para lograr el fenecimiento de la Cuenta Fiscal vigencia 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76065"/>
                  </a:ext>
                </a:extLst>
              </a:tr>
            </a:tbl>
          </a:graphicData>
        </a:graphic>
      </p:graphicFrame>
    </p:spTree>
    <p:extLst>
      <p:ext uri="{BB962C8B-B14F-4D97-AF65-F5344CB8AC3E}">
        <p14:creationId xmlns:p14="http://schemas.microsoft.com/office/powerpoint/2010/main" val="1490570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25914" y="187987"/>
            <a:ext cx="2313186" cy="2001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47</a:t>
            </a:fld>
            <a:endParaRPr lang="es-ES" dirty="0"/>
          </a:p>
        </p:txBody>
      </p:sp>
      <p:sp>
        <p:nvSpPr>
          <p:cNvPr id="49" name="Rectángulo 48"/>
          <p:cNvSpPr/>
          <p:nvPr/>
        </p:nvSpPr>
        <p:spPr>
          <a:xfrm>
            <a:off x="878359" y="481114"/>
            <a:ext cx="10704039"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transformación institucional a la modernidad </a:t>
            </a:r>
          </a:p>
        </p:txBody>
      </p:sp>
      <p:pic>
        <p:nvPicPr>
          <p:cNvPr id="50" name="Imagen 49" descr="http://intranet.aerocivil.gov.co/Imagen%20Institucional/LOGO%20AERONAUTICA%20CIVIL%20PLANO.png"/>
          <p:cNvPicPr/>
          <p:nvPr/>
        </p:nvPicPr>
        <p:blipFill rotWithShape="1">
          <a:blip r:embed="rId2">
            <a:extLst>
              <a:ext uri="{28A0092B-C50C-407E-A947-70E740481C1C}">
                <a14:useLocalDpi xmlns:a14="http://schemas.microsoft.com/office/drawing/2010/main" val="0"/>
              </a:ext>
            </a:extLst>
          </a:blip>
          <a:srcRect l="23238" r="21893" b="27230"/>
          <a:stretch/>
        </p:blipFill>
        <p:spPr bwMode="auto">
          <a:xfrm>
            <a:off x="322261" y="593351"/>
            <a:ext cx="556099" cy="51150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262610484"/>
              </p:ext>
            </p:extLst>
          </p:nvPr>
        </p:nvGraphicFramePr>
        <p:xfrm>
          <a:off x="322261" y="1671552"/>
          <a:ext cx="11538991" cy="3641350"/>
        </p:xfrm>
        <a:graphic>
          <a:graphicData uri="http://schemas.openxmlformats.org/drawingml/2006/table">
            <a:tbl>
              <a:tblPr>
                <a:tableStyleId>{BDBED569-4797-4DF1-A0F4-6AAB3CD982D8}</a:tableStyleId>
              </a:tblPr>
              <a:tblGrid>
                <a:gridCol w="537818">
                  <a:extLst>
                    <a:ext uri="{9D8B030D-6E8A-4147-A177-3AD203B41FA5}">
                      <a16:colId xmlns:a16="http://schemas.microsoft.com/office/drawing/2014/main" val="2775437910"/>
                    </a:ext>
                  </a:extLst>
                </a:gridCol>
                <a:gridCol w="2944478">
                  <a:extLst>
                    <a:ext uri="{9D8B030D-6E8A-4147-A177-3AD203B41FA5}">
                      <a16:colId xmlns:a16="http://schemas.microsoft.com/office/drawing/2014/main" val="1903857596"/>
                    </a:ext>
                  </a:extLst>
                </a:gridCol>
                <a:gridCol w="2612572">
                  <a:extLst>
                    <a:ext uri="{9D8B030D-6E8A-4147-A177-3AD203B41FA5}">
                      <a16:colId xmlns:a16="http://schemas.microsoft.com/office/drawing/2014/main" val="1432141157"/>
                    </a:ext>
                  </a:extLst>
                </a:gridCol>
                <a:gridCol w="5444123">
                  <a:extLst>
                    <a:ext uri="{9D8B030D-6E8A-4147-A177-3AD203B41FA5}">
                      <a16:colId xmlns:a16="http://schemas.microsoft.com/office/drawing/2014/main" val="1296786289"/>
                    </a:ext>
                  </a:extLst>
                </a:gridCol>
              </a:tblGrid>
              <a:tr h="40285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PEI</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58927335"/>
                  </a:ext>
                </a:extLst>
              </a:tr>
              <a:tr h="218357">
                <a:tc rowSpan="2">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Fortalecer la gestión financiera a través de mejores prácticas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Asegurar que los estados financieros y la ejecución presupuestal se ajusten a los parámetros exigidos por la Contaduría General de la Nación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Socializar, sostener y mejorar la política de aseguramiento de la calidad de la información producto del proceso contable, para obtener estados financieros razonables.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172084"/>
                  </a:ext>
                </a:extLst>
              </a:tr>
              <a:tr h="218357">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Generar alertas sobre la ejecución presupuestal de la entidad, para facilitar la toma de decisiones oportunas que permitan optimizarla.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852446"/>
                  </a:ext>
                </a:extLst>
              </a:tr>
              <a:tr h="218357">
                <a:tc>
                  <a:txBody>
                    <a:bodyPr/>
                    <a:lstStyle/>
                    <a:p>
                      <a:pPr marL="0" algn="ctr" defTabSz="914400" rtl="0" eaLnBrk="1" fontAlgn="ctr" latinLnBrk="0" hangingPunct="1"/>
                      <a:r>
                        <a:rPr lang="es-CO" sz="1500" b="0" strike="noStrike" kern="1200" dirty="0">
                          <a:solidFill>
                            <a:schemeClr val="tx1">
                              <a:lumMod val="50000"/>
                            </a:schemeClr>
                          </a:solidFill>
                          <a:latin typeface="Calibri Light" panose="020F0302020204030204" pitchFamily="34" charset="0"/>
                          <a:ea typeface="+mj-ea"/>
                          <a:cs typeface="Arial"/>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Adoptar una política de gestión del riesgo integral, que contemple acciones de mitigación o adopción del riesgo y evalúe el coste residual del riesgo asumido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strike="noStrike" kern="1200" baseline="0" dirty="0">
                          <a:solidFill>
                            <a:schemeClr val="tx1">
                              <a:lumMod val="50000"/>
                            </a:schemeClr>
                          </a:solidFill>
                          <a:latin typeface="Calibri Light" panose="020F0302020204030204" pitchFamily="34" charset="0"/>
                          <a:ea typeface="+mj-ea"/>
                          <a:cs typeface="Arial"/>
                        </a:rPr>
                        <a:t>Implementar el 100% de la política de gestión del riesgo integral en los procesos.</a:t>
                      </a:r>
                      <a:endParaRPr lang="es-CO" sz="1500" b="0" strike="noStrike" kern="1200" baseline="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Adoptar, implementar y hacer seguimiento de la política de gestión del riesgo integral en los procesos</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336896"/>
                  </a:ext>
                </a:extLst>
              </a:tr>
              <a:tr h="218357">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Revisar y actualizar la Política Anticorrupción y de Atención al Ciudadano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100% de la política de anticorrupción.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Construir  (1) Documento de "Agenda por la Transparencia” gestionado ante  la Secretaría de Transparencia de la Presidencia de la República dirigido a implementar la Política Anticorrupción y de Atención al Ciudadano.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4145684"/>
                  </a:ext>
                </a:extLst>
              </a:tr>
            </a:tbl>
          </a:graphicData>
        </a:graphic>
      </p:graphicFrame>
    </p:spTree>
    <p:extLst>
      <p:ext uri="{BB962C8B-B14F-4D97-AF65-F5344CB8AC3E}">
        <p14:creationId xmlns:p14="http://schemas.microsoft.com/office/powerpoint/2010/main" val="3326484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425914" y="187987"/>
            <a:ext cx="2313186" cy="2001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48</a:t>
            </a:fld>
            <a:endParaRPr lang="es-ES" dirty="0"/>
          </a:p>
        </p:txBody>
      </p:sp>
      <p:sp>
        <p:nvSpPr>
          <p:cNvPr id="49" name="Rectángulo 48"/>
          <p:cNvSpPr/>
          <p:nvPr/>
        </p:nvSpPr>
        <p:spPr>
          <a:xfrm>
            <a:off x="878360" y="466762"/>
            <a:ext cx="9911560" cy="867930"/>
          </a:xfrm>
          <a:prstGeom prst="rect">
            <a:avLst/>
          </a:prstGeom>
        </p:spPr>
        <p:txBody>
          <a:bodyPr vert="horz" lIns="91440" tIns="45720" rIns="91440" bIns="45720" rtlCol="0" anchor="ctr">
            <a:normAutofit lnSpcReduction="10000"/>
          </a:bodyPr>
          <a:lstStyle/>
          <a:p>
            <a:pPr>
              <a:spcBef>
                <a:spcPct val="0"/>
              </a:spcBef>
            </a:pPr>
            <a:r>
              <a:rPr lang="es-CO" sz="2800" b="1" dirty="0">
                <a:solidFill>
                  <a:srgbClr val="003B6D"/>
                </a:solidFill>
                <a:latin typeface="Calibri Light" panose="020F0302020204030204" pitchFamily="34" charset="0"/>
                <a:ea typeface="+mj-ea"/>
                <a:cs typeface="Arial"/>
              </a:rPr>
              <a:t>Metas plan de acción 2020 para la transformación institucional a la modernidad </a:t>
            </a:r>
          </a:p>
        </p:txBody>
      </p:sp>
      <p:pic>
        <p:nvPicPr>
          <p:cNvPr id="50" name="Imagen 49" descr="http://intranet.aerocivil.gov.co/Imagen%20Institucional/LOGO%20AERONAUTICA%20CIVIL%20PLANO.png"/>
          <p:cNvPicPr/>
          <p:nvPr/>
        </p:nvPicPr>
        <p:blipFill rotWithShape="1">
          <a:blip r:embed="rId2">
            <a:extLst>
              <a:ext uri="{28A0092B-C50C-407E-A947-70E740481C1C}">
                <a14:useLocalDpi xmlns:a14="http://schemas.microsoft.com/office/drawing/2010/main" val="0"/>
              </a:ext>
            </a:extLst>
          </a:blip>
          <a:srcRect l="23238" r="21893" b="27230"/>
          <a:stretch/>
        </p:blipFill>
        <p:spPr bwMode="auto">
          <a:xfrm>
            <a:off x="322261" y="617617"/>
            <a:ext cx="556099" cy="51150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639811077"/>
              </p:ext>
            </p:extLst>
          </p:nvPr>
        </p:nvGraphicFramePr>
        <p:xfrm>
          <a:off x="322261" y="1451026"/>
          <a:ext cx="11533601" cy="4525250"/>
        </p:xfrm>
        <a:graphic>
          <a:graphicData uri="http://schemas.openxmlformats.org/drawingml/2006/table">
            <a:tbl>
              <a:tblPr>
                <a:tableStyleId>{BDBED569-4797-4DF1-A0F4-6AAB3CD982D8}</a:tableStyleId>
              </a:tblPr>
              <a:tblGrid>
                <a:gridCol w="323435">
                  <a:extLst>
                    <a:ext uri="{9D8B030D-6E8A-4147-A177-3AD203B41FA5}">
                      <a16:colId xmlns:a16="http://schemas.microsoft.com/office/drawing/2014/main" val="2775437910"/>
                    </a:ext>
                  </a:extLst>
                </a:gridCol>
                <a:gridCol w="3670992">
                  <a:extLst>
                    <a:ext uri="{9D8B030D-6E8A-4147-A177-3AD203B41FA5}">
                      <a16:colId xmlns:a16="http://schemas.microsoft.com/office/drawing/2014/main" val="3451836957"/>
                    </a:ext>
                  </a:extLst>
                </a:gridCol>
                <a:gridCol w="3670991">
                  <a:extLst>
                    <a:ext uri="{9D8B030D-6E8A-4147-A177-3AD203B41FA5}">
                      <a16:colId xmlns:a16="http://schemas.microsoft.com/office/drawing/2014/main" val="1432141157"/>
                    </a:ext>
                  </a:extLst>
                </a:gridCol>
                <a:gridCol w="3868183">
                  <a:extLst>
                    <a:ext uri="{9D8B030D-6E8A-4147-A177-3AD203B41FA5}">
                      <a16:colId xmlns:a16="http://schemas.microsoft.com/office/drawing/2014/main" val="619317895"/>
                    </a:ext>
                  </a:extLst>
                </a:gridCol>
              </a:tblGrid>
              <a:tr h="422480">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 PEI</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58927335"/>
                  </a:ext>
                </a:extLst>
              </a:tr>
              <a:tr h="968946">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Revisar y fortalecer la gestión jurídica, teniendo en cuenta los aspectos misionales y de apoyo de la entidad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el 100% del Plan de Acción para mitigar el daño antijurídico.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500" b="0" kern="1200" dirty="0">
                          <a:solidFill>
                            <a:schemeClr val="tx1">
                              <a:lumMod val="50000"/>
                            </a:schemeClr>
                          </a:solidFill>
                          <a:latin typeface="Calibri Light" panose="020F0302020204030204" pitchFamily="34" charset="0"/>
                          <a:ea typeface="+mn-ea"/>
                          <a:cs typeface="Arial"/>
                        </a:rPr>
                        <a:t>Implementar el 50% de los tres (3) mecanismos del Plan de Acción de la política para mitigar el daño antijurídico 2020-2021. </a:t>
                      </a:r>
                      <a:r>
                        <a:rPr lang="es-CO" sz="1500" b="0" i="1" kern="1200" dirty="0">
                          <a:solidFill>
                            <a:schemeClr val="tx1">
                              <a:lumMod val="50000"/>
                            </a:schemeClr>
                          </a:solidFill>
                          <a:latin typeface="Calibri Light" panose="020F0302020204030204" pitchFamily="34" charset="0"/>
                          <a:ea typeface="+mn-ea"/>
                          <a:cs typeface="Arial"/>
                        </a:rPr>
                        <a:t>(Se relacionan los 3 mecanismos en las actividades)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524186"/>
                  </a:ext>
                </a:extLst>
              </a:tr>
              <a:tr h="968946">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Fortalecer el proceso de control asociado al cumplimiento de las obligaciones y el estado de los procesos incluyendo un control efectivo de los pagos de las obligaciones.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strike="noStrike" kern="1200" baseline="0" dirty="0">
                          <a:solidFill>
                            <a:schemeClr val="tx1">
                              <a:lumMod val="50000"/>
                            </a:schemeClr>
                          </a:solidFill>
                          <a:latin typeface="Calibri Light" panose="020F0302020204030204" pitchFamily="34" charset="0"/>
                          <a:ea typeface="+mj-ea"/>
                          <a:cs typeface="Arial"/>
                        </a:rPr>
                        <a:t>Implementar y actualizar al 100%  la Matriz de Pagos de Sentencias y Conciliaciones.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Realizar actualización y seguimiento a la matriz de pagos de Sentencias y Conciliaciones.</a:t>
                      </a:r>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306674"/>
                  </a:ext>
                </a:extLst>
              </a:tr>
              <a:tr h="968946">
                <a:tc rowSpan="2">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Fortalecer la coordinación de las Direcciones Regionales con el nivel central mediante una comunicación permanente a través de los puntos de contacto oficiales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Ejecutar al 100% los recursos asignados de acuerdo a la programación concertada con el nivel central, con cada una de las regionales Aeronáuticas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Identificar mediante los informes mensuales de gestión de cada Regional los aspectos relevantes, logros, riesgos y los aspectos a mejorar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74644"/>
                  </a:ext>
                </a:extLst>
              </a:tr>
              <a:tr h="729207">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Implementar un Plan de acción que dé cumplimiento al 100% los lineamientos del Sistema Integrado de Gestión - SIG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363743"/>
                  </a:ext>
                </a:extLst>
              </a:tr>
              <a:tr h="403743">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419" sz="1500" b="0" kern="1200" dirty="0">
                          <a:solidFill>
                            <a:schemeClr val="tx1">
                              <a:lumMod val="50000"/>
                            </a:schemeClr>
                          </a:solidFill>
                          <a:latin typeface="Calibri Light" panose="020F0302020204030204" pitchFamily="34" charset="0"/>
                          <a:ea typeface="+mn-ea"/>
                          <a:cs typeface="Arial"/>
                        </a:rPr>
                        <a:t>Definir el Plan de Acción 2021 y 2022 a seguir para cumplir los compromisos del PEI 2022</a:t>
                      </a:r>
                      <a:endParaRPr lang="es-CO" sz="1500" b="0" kern="1200" dirty="0">
                        <a:solidFill>
                          <a:schemeClr val="tx1">
                            <a:lumMod val="50000"/>
                          </a:schemeClr>
                        </a:solidFill>
                        <a:latin typeface="Calibri Light" panose="020F0302020204030204" pitchFamily="34" charset="0"/>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392068"/>
                  </a:ext>
                </a:extLst>
              </a:tr>
            </a:tbl>
          </a:graphicData>
        </a:graphic>
      </p:graphicFrame>
    </p:spTree>
    <p:extLst>
      <p:ext uri="{BB962C8B-B14F-4D97-AF65-F5344CB8AC3E}">
        <p14:creationId xmlns:p14="http://schemas.microsoft.com/office/powerpoint/2010/main" val="118323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260764" y="2132001"/>
            <a:ext cx="10056068" cy="2494320"/>
          </a:xfrm>
          <a:prstGeom prst="rect">
            <a:avLst/>
          </a:prstGeom>
        </p:spPr>
        <p:txBody>
          <a:bodyPr vert="horz" lIns="91440" tIns="45720" rIns="91440" bIns="45720" rtlCol="0" anchor="ctr">
            <a:normAutofit/>
          </a:bodyPr>
          <a:lstStyle>
            <a:lvl1pPr>
              <a:spcBef>
                <a:spcPct val="0"/>
              </a:spcBef>
              <a:buNone/>
              <a:defRPr sz="4000" b="1">
                <a:solidFill>
                  <a:schemeClr val="tx2"/>
                </a:solidFill>
                <a:latin typeface="Arial"/>
                <a:ea typeface="+mj-ea"/>
                <a:cs typeface="Arial"/>
              </a:defRPr>
            </a:lvl1pPr>
          </a:lstStyle>
          <a:p>
            <a:r>
              <a:rPr lang="es-CO" sz="2800" dirty="0">
                <a:latin typeface="Calibri Light" panose="020F0302020204030204" pitchFamily="34" charset="0"/>
              </a:rPr>
              <a:t>Las personas en diferentes organizaciones están siempre arraigadas  a lo absoluto: las cosas que debieron funcionar, pero no lo hicieron,  las cosas que fueron productivas y ya no lo son.</a:t>
            </a:r>
          </a:p>
          <a:p>
            <a:r>
              <a:rPr lang="es-CO" sz="2800" dirty="0">
                <a:latin typeface="Calibri Light" panose="020F0302020204030204" pitchFamily="34" charset="0"/>
              </a:rPr>
              <a:t> </a:t>
            </a:r>
          </a:p>
          <a:p>
            <a:r>
              <a:rPr lang="es-CO" sz="2800" dirty="0">
                <a:latin typeface="Calibri Light" panose="020F0302020204030204" pitchFamily="34" charset="0"/>
              </a:rPr>
              <a:t>Peter F. Drucker</a:t>
            </a:r>
          </a:p>
        </p:txBody>
      </p:sp>
      <p:sp>
        <p:nvSpPr>
          <p:cNvPr id="15" name="Marcador de fecha 4">
            <a:extLst>
              <a:ext uri="{FF2B5EF4-FFF2-40B4-BE49-F238E27FC236}">
                <a16:creationId xmlns:a16="http://schemas.microsoft.com/office/drawing/2014/main" id="{C7954B31-096B-4A54-A5EF-F326FD38E5E9}"/>
              </a:ext>
            </a:extLst>
          </p:cNvPr>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16" name="Marcador de pie de página 5">
            <a:extLst>
              <a:ext uri="{FF2B5EF4-FFF2-40B4-BE49-F238E27FC236}">
                <a16:creationId xmlns:a16="http://schemas.microsoft.com/office/drawing/2014/main" id="{43C419FE-05D5-488B-AFEE-E59DF9EDB61E}"/>
              </a:ext>
            </a:extLst>
          </p:cNvPr>
          <p:cNvSpPr>
            <a:spLocks noGrp="1"/>
          </p:cNvSpPr>
          <p:nvPr>
            <p:ph type="ftr" sz="quarter" idx="11"/>
          </p:nvPr>
        </p:nvSpPr>
        <p:spPr>
          <a:xfrm>
            <a:off x="2385560" y="6526575"/>
            <a:ext cx="7539849" cy="250527"/>
          </a:xfrm>
        </p:spPr>
        <p:txBody>
          <a:bodyPr/>
          <a:lstStyle/>
          <a:p>
            <a:r>
              <a:rPr lang="es-ES" dirty="0"/>
              <a:t>www.aerocivil.gov.co</a:t>
            </a:r>
          </a:p>
        </p:txBody>
      </p:sp>
      <p:sp>
        <p:nvSpPr>
          <p:cNvPr id="17" name="Marcador de número de diapositiva 6">
            <a:extLst>
              <a:ext uri="{FF2B5EF4-FFF2-40B4-BE49-F238E27FC236}">
                <a16:creationId xmlns:a16="http://schemas.microsoft.com/office/drawing/2014/main" id="{6180902B-B4B6-4F44-9EB7-ACD050DAA87E}"/>
              </a:ext>
            </a:extLst>
          </p:cNvPr>
          <p:cNvSpPr>
            <a:spLocks noGrp="1"/>
          </p:cNvSpPr>
          <p:nvPr>
            <p:ph type="sldNum" sz="quarter" idx="12"/>
          </p:nvPr>
        </p:nvSpPr>
        <p:spPr>
          <a:xfrm>
            <a:off x="10320942" y="6526575"/>
            <a:ext cx="1261457" cy="250527"/>
          </a:xfrm>
        </p:spPr>
        <p:txBody>
          <a:bodyPr/>
          <a:lstStyle/>
          <a:p>
            <a:fld id="{88F8E628-6199-4E49-B97E-043B0DCFEA8E}" type="slidenum">
              <a:rPr lang="es-ES" smtClean="0"/>
              <a:t>49</a:t>
            </a:fld>
            <a:endParaRPr lang="es-ES" dirty="0"/>
          </a:p>
        </p:txBody>
      </p:sp>
    </p:spTree>
    <p:extLst>
      <p:ext uri="{BB962C8B-B14F-4D97-AF65-F5344CB8AC3E}">
        <p14:creationId xmlns:p14="http://schemas.microsoft.com/office/powerpoint/2010/main" val="38455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201" name="Google Shape;201;p26"/>
          <p:cNvSpPr txBox="1">
            <a:spLocks noGrp="1"/>
          </p:cNvSpPr>
          <p:nvPr>
            <p:ph type="body" idx="1"/>
          </p:nvPr>
        </p:nvSpPr>
        <p:spPr>
          <a:xfrm>
            <a:off x="0" y="3917983"/>
            <a:ext cx="9449607" cy="1883092"/>
          </a:xfrm>
          <a:prstGeom prst="rect">
            <a:avLst/>
          </a:prstGeom>
          <a:solidFill>
            <a:srgbClr val="FFFFFE">
              <a:alpha val="69000"/>
            </a:srgbClr>
          </a:solidFill>
          <a:ln>
            <a:noFill/>
          </a:ln>
        </p:spPr>
        <p:txBody>
          <a:bodyPr spcFirstLastPara="1" vert="horz" wrap="square" lIns="77147" tIns="38559" rIns="77147" bIns="38559" rtlCol="0" anchor="t" anchorCtr="0">
            <a:noAutofit/>
          </a:bodyPr>
          <a:lstStyle/>
          <a:p>
            <a:pPr marL="178594" indent="0">
              <a:buSzPct val="150000"/>
              <a:buNone/>
            </a:pPr>
            <a:r>
              <a:rPr lang="es-CO" sz="4050" dirty="0">
                <a:solidFill>
                  <a:srgbClr val="003B6D"/>
                </a:solidFill>
                <a:latin typeface="Calibri Light" panose="020F0302020204030204" pitchFamily="34" charset="0"/>
              </a:rPr>
              <a:t>Hacia un modelo de Autoridad, Prestador de Servicios e Investigación de Accidentes</a:t>
            </a:r>
            <a:endParaRPr lang="es-CO" sz="3713" dirty="0">
              <a:latin typeface="+mj-lt"/>
            </a:endParaRPr>
          </a:p>
        </p:txBody>
      </p:sp>
    </p:spTree>
    <p:extLst>
      <p:ext uri="{BB962C8B-B14F-4D97-AF65-F5344CB8AC3E}">
        <p14:creationId xmlns:p14="http://schemas.microsoft.com/office/powerpoint/2010/main" val="3477177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p:cNvCxnSpPr>
            <a:cxnSpLocks/>
          </p:cNvCxnSpPr>
          <p:nvPr/>
        </p:nvCxnSpPr>
        <p:spPr>
          <a:xfrm flipH="1">
            <a:off x="2124365" y="4016802"/>
            <a:ext cx="7583054"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Título 1"/>
          <p:cNvSpPr txBox="1">
            <a:spLocks/>
          </p:cNvSpPr>
          <p:nvPr/>
        </p:nvSpPr>
        <p:spPr>
          <a:xfrm>
            <a:off x="1260764" y="2485086"/>
            <a:ext cx="9310256" cy="1569167"/>
          </a:xfrm>
          <a:prstGeom prst="rect">
            <a:avLst/>
          </a:prstGeom>
        </p:spPr>
        <p:txBody>
          <a:bodyPr vert="horz" lIns="91440" tIns="45720" rIns="91440" bIns="45720" rtlCol="0" anchor="ctr">
            <a:normAutofit lnSpcReduction="10000"/>
          </a:bodyPr>
          <a:lstStyle>
            <a:lvl1pPr>
              <a:spcBef>
                <a:spcPct val="0"/>
              </a:spcBef>
              <a:buNone/>
              <a:defRPr sz="4000" b="1">
                <a:solidFill>
                  <a:schemeClr val="tx2"/>
                </a:solidFill>
                <a:latin typeface="Arial"/>
                <a:ea typeface="+mj-ea"/>
                <a:cs typeface="Arial"/>
              </a:defRPr>
            </a:lvl1p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s-CO" sz="5400" b="1" i="0" u="none" strike="noStrike" kern="0" cap="none" spc="0" normalizeH="0" baseline="0" noProof="0" dirty="0">
                <a:ln>
                  <a:noFill/>
                </a:ln>
                <a:solidFill>
                  <a:srgbClr val="00B050"/>
                </a:solidFill>
                <a:effectLst/>
                <a:uLnTx/>
                <a:uFillTx/>
                <a:latin typeface="Calibri Light" panose="020F0302020204030204" pitchFamily="34" charset="0"/>
                <a:cs typeface="Arial" panose="020B0604020202020204" pitchFamily="34" charset="0"/>
              </a:rPr>
              <a:t>100 millones de Gracias y el doble de carga de energía</a:t>
            </a:r>
            <a:endParaRPr kumimoji="0" lang="es-ES" sz="5400" b="1" i="0" u="none" strike="noStrike" kern="0" cap="none" spc="0" normalizeH="0" baseline="0" noProof="0" dirty="0">
              <a:ln>
                <a:noFill/>
              </a:ln>
              <a:solidFill>
                <a:srgbClr val="00B050"/>
              </a:solidFill>
              <a:effectLst/>
              <a:uLnTx/>
              <a:uFillTx/>
              <a:latin typeface="Calibri Light" panose="020F0302020204030204" pitchFamily="34" charset="0"/>
              <a:cs typeface="Arial" panose="020B0604020202020204" pitchFamily="34" charset="0"/>
            </a:endParaRPr>
          </a:p>
        </p:txBody>
      </p:sp>
      <p:sp>
        <p:nvSpPr>
          <p:cNvPr id="15" name="Marcador de fecha 4">
            <a:extLst>
              <a:ext uri="{FF2B5EF4-FFF2-40B4-BE49-F238E27FC236}">
                <a16:creationId xmlns:a16="http://schemas.microsoft.com/office/drawing/2014/main" id="{C7954B31-096B-4A54-A5EF-F326FD38E5E9}"/>
              </a:ext>
            </a:extLst>
          </p:cNvPr>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16" name="Marcador de pie de página 5">
            <a:extLst>
              <a:ext uri="{FF2B5EF4-FFF2-40B4-BE49-F238E27FC236}">
                <a16:creationId xmlns:a16="http://schemas.microsoft.com/office/drawing/2014/main" id="{43C419FE-05D5-488B-AFEE-E59DF9EDB61E}"/>
              </a:ext>
            </a:extLst>
          </p:cNvPr>
          <p:cNvSpPr>
            <a:spLocks noGrp="1"/>
          </p:cNvSpPr>
          <p:nvPr>
            <p:ph type="ftr" sz="quarter" idx="11"/>
          </p:nvPr>
        </p:nvSpPr>
        <p:spPr>
          <a:xfrm>
            <a:off x="2385560" y="6526575"/>
            <a:ext cx="7539849" cy="250527"/>
          </a:xfrm>
        </p:spPr>
        <p:txBody>
          <a:bodyPr/>
          <a:lstStyle/>
          <a:p>
            <a:r>
              <a:rPr lang="es-ES" dirty="0"/>
              <a:t>www.aerocivil.gov.co</a:t>
            </a:r>
          </a:p>
        </p:txBody>
      </p:sp>
      <p:sp>
        <p:nvSpPr>
          <p:cNvPr id="17" name="Marcador de número de diapositiva 6">
            <a:extLst>
              <a:ext uri="{FF2B5EF4-FFF2-40B4-BE49-F238E27FC236}">
                <a16:creationId xmlns:a16="http://schemas.microsoft.com/office/drawing/2014/main" id="{6180902B-B4B6-4F44-9EB7-ACD050DAA87E}"/>
              </a:ext>
            </a:extLst>
          </p:cNvPr>
          <p:cNvSpPr>
            <a:spLocks noGrp="1"/>
          </p:cNvSpPr>
          <p:nvPr>
            <p:ph type="sldNum" sz="quarter" idx="12"/>
          </p:nvPr>
        </p:nvSpPr>
        <p:spPr>
          <a:xfrm>
            <a:off x="10320942" y="6526575"/>
            <a:ext cx="1261457" cy="250527"/>
          </a:xfrm>
        </p:spPr>
        <p:txBody>
          <a:bodyPr/>
          <a:lstStyle/>
          <a:p>
            <a:fld id="{88F8E628-6199-4E49-B97E-043B0DCFEA8E}" type="slidenum">
              <a:rPr lang="es-ES" smtClean="0"/>
              <a:t>50</a:t>
            </a:fld>
            <a:endParaRPr lang="es-ES" dirty="0"/>
          </a:p>
        </p:txBody>
      </p:sp>
    </p:spTree>
    <p:extLst>
      <p:ext uri="{BB962C8B-B14F-4D97-AF65-F5344CB8AC3E}">
        <p14:creationId xmlns:p14="http://schemas.microsoft.com/office/powerpoint/2010/main" val="234938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ángulo 70"/>
          <p:cNvSpPr/>
          <p:nvPr/>
        </p:nvSpPr>
        <p:spPr>
          <a:xfrm>
            <a:off x="325012" y="196785"/>
            <a:ext cx="6466167" cy="954107"/>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Institucionalidad de la aviación civil </a:t>
            </a:r>
          </a:p>
        </p:txBody>
      </p:sp>
      <p:sp>
        <p:nvSpPr>
          <p:cNvPr id="8" name="Rectángulo: esquinas redondeadas 7"/>
          <p:cNvSpPr/>
          <p:nvPr/>
        </p:nvSpPr>
        <p:spPr>
          <a:xfrm>
            <a:off x="4246553" y="1610651"/>
            <a:ext cx="7157784" cy="929616"/>
          </a:xfrm>
          <a:prstGeom prst="roundRect">
            <a:avLst/>
          </a:prstGeom>
        </p:spPr>
        <p:txBody>
          <a:bodyPr vert="horz" lIns="91440" tIns="45720" rIns="91440" bIns="45720" rtlCol="0" anchor="ctr">
            <a:normAutofit/>
          </a:bodyPr>
          <a:lstStyle/>
          <a:p>
            <a:pPr algn="just">
              <a:lnSpc>
                <a:spcPct val="90000"/>
              </a:lnSpc>
              <a:spcBef>
                <a:spcPct val="0"/>
              </a:spcBef>
            </a:pPr>
            <a:r>
              <a:rPr lang="es-CO" dirty="0">
                <a:solidFill>
                  <a:srgbClr val="003B6D"/>
                </a:solidFill>
                <a:latin typeface="Calibri Light" panose="020F0302020204030204" pitchFamily="34" charset="0"/>
              </a:rPr>
              <a:t>Consolidar los roles de autoridad, de prestación del servicio y de investigación de accidentes para dinamizar el crecimiento del transporte aéreo, contribuyendo así a la aviación civil colombiana </a:t>
            </a:r>
          </a:p>
        </p:txBody>
      </p:sp>
      <p:grpSp>
        <p:nvGrpSpPr>
          <p:cNvPr id="35" name="Grupo 34"/>
          <p:cNvGrpSpPr/>
          <p:nvPr/>
        </p:nvGrpSpPr>
        <p:grpSpPr>
          <a:xfrm>
            <a:off x="489384" y="2892606"/>
            <a:ext cx="11010900" cy="2798355"/>
            <a:chOff x="6904" y="3028030"/>
            <a:chExt cx="11010900" cy="2798355"/>
          </a:xfrm>
        </p:grpSpPr>
        <p:sp>
          <p:nvSpPr>
            <p:cNvPr id="14" name="Bocadillo: rectángulo con esquinas redondeadas 13"/>
            <p:cNvSpPr/>
            <p:nvPr/>
          </p:nvSpPr>
          <p:spPr>
            <a:xfrm rot="10800000" flipH="1">
              <a:off x="6904" y="3028030"/>
              <a:ext cx="11010900" cy="2798355"/>
            </a:xfrm>
            <a:prstGeom prst="wedgeRoundRectCallout">
              <a:avLst>
                <a:gd name="adj1" fmla="val -20540"/>
                <a:gd name="adj2" fmla="val 61528"/>
                <a:gd name="adj3" fmla="val 16667"/>
              </a:avLst>
            </a:prstGeom>
            <a:solidFill>
              <a:srgbClr val="002060">
                <a:alpha val="50196"/>
              </a:srgbClr>
            </a:solidFill>
            <a:ln w="25400" cap="flat" cmpd="sng" algn="ctr">
              <a:solidFill>
                <a:prstClr val="white">
                  <a:hueOff val="0"/>
                  <a:satOff val="0"/>
                  <a:lumOff val="0"/>
                  <a:alphaOff val="0"/>
                </a:prstClr>
              </a:solidFill>
              <a:prstDash val="solid"/>
            </a:ln>
            <a:effectLst/>
          </p:spPr>
          <p:txBody>
            <a:bodyPr spcFirstLastPara="0" vert="horz" wrap="square" lIns="147287" tIns="82550" rIns="147287" bIns="82550" numCol="1" spcCol="1270" anchor="ctr" anchorCtr="0">
              <a:noAutofit/>
            </a:bodyPr>
            <a:lstStyle/>
            <a:p>
              <a:endParaRPr lang="es-CO" dirty="0"/>
            </a:p>
          </p:txBody>
        </p:sp>
        <p:cxnSp>
          <p:nvCxnSpPr>
            <p:cNvPr id="6" name="Conector recto 5"/>
            <p:cNvCxnSpPr>
              <a:cxnSpLocks/>
            </p:cNvCxnSpPr>
            <p:nvPr/>
          </p:nvCxnSpPr>
          <p:spPr>
            <a:xfrm>
              <a:off x="1234241" y="4534744"/>
              <a:ext cx="8699953" cy="0"/>
            </a:xfrm>
            <a:prstGeom prst="line">
              <a:avLst/>
            </a:prstGeom>
            <a:ln w="28575">
              <a:solidFill>
                <a:schemeClr val="bg1"/>
              </a:solidFill>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grpSp>
          <p:nvGrpSpPr>
            <p:cNvPr id="12" name="Grupo 4"/>
            <p:cNvGrpSpPr/>
            <p:nvPr/>
          </p:nvGrpSpPr>
          <p:grpSpPr>
            <a:xfrm>
              <a:off x="1488617" y="4027488"/>
              <a:ext cx="941063" cy="913548"/>
              <a:chOff x="6956410" y="1347400"/>
              <a:chExt cx="3571876" cy="3354523"/>
            </a:xfrm>
          </p:grpSpPr>
          <p:pic>
            <p:nvPicPr>
              <p:cNvPr id="13" name="Imagen 2"/>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1658" t="1750" r="1658" b="-1750"/>
              <a:stretch/>
            </p:blipFill>
            <p:spPr>
              <a:xfrm flipH="1">
                <a:off x="6956410" y="1347400"/>
                <a:ext cx="3571876" cy="3354523"/>
              </a:xfrm>
              <a:prstGeom prst="ellipse">
                <a:avLst/>
              </a:prstGeom>
              <a:ln w="28575"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16" name="Imagen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12035" y="1713481"/>
                <a:ext cx="2516251" cy="2516252"/>
              </a:xfrm>
              <a:prstGeom prst="rect">
                <a:avLst/>
              </a:prstGeom>
              <a:ln>
                <a:noFill/>
              </a:ln>
            </p:spPr>
          </p:pic>
        </p:grpSp>
        <p:grpSp>
          <p:nvGrpSpPr>
            <p:cNvPr id="5" name="Grupo 4"/>
            <p:cNvGrpSpPr/>
            <p:nvPr/>
          </p:nvGrpSpPr>
          <p:grpSpPr>
            <a:xfrm>
              <a:off x="4808391" y="4011215"/>
              <a:ext cx="995562" cy="965074"/>
              <a:chOff x="5475948" y="4345834"/>
              <a:chExt cx="1044159" cy="1012183"/>
            </a:xfrm>
          </p:grpSpPr>
          <p:sp>
            <p:nvSpPr>
              <p:cNvPr id="7" name="Elipse 6"/>
              <p:cNvSpPr/>
              <p:nvPr/>
            </p:nvSpPr>
            <p:spPr>
              <a:xfrm>
                <a:off x="5508332" y="4382777"/>
                <a:ext cx="936824" cy="92813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pic>
            <p:nvPicPr>
              <p:cNvPr id="17" name="Picture 23"/>
              <p:cNvPicPr>
                <a:picLocks noChangeAspect="1"/>
              </p:cNvPicPr>
              <p:nvPr/>
            </p:nvPicPr>
            <p:blipFill>
              <a:blip r:embed="rId5">
                <a:extLst>
                  <a:ext uri="{BEBA8EAE-BF5A-486C-A8C5-ECC9F3942E4B}">
                    <a14:imgProps xmlns:a14="http://schemas.microsoft.com/office/drawing/2010/main">
                      <a14:imgLayer r:embed="rId6">
                        <a14:imgEffect>
                          <a14:backgroundRemoval t="0" b="99669" l="1036" r="100000">
                            <a14:foregroundMark x1="30438" y1="24524" x2="30438" y2="24524"/>
                            <a14:foregroundMark x1="55139" y1="35626" x2="55139" y2="35626"/>
                            <a14:foregroundMark x1="60478" y1="43165" x2="60478" y2="43165"/>
                            <a14:foregroundMark x1="47171" y1="53521" x2="47171" y2="53521"/>
                            <a14:foregroundMark x1="57131" y1="58326" x2="57131" y2="58326"/>
                            <a14:foregroundMark x1="60478" y1="65949" x2="60478" y2="65949"/>
                          </a14:backgroundRemoval>
                        </a14:imgEffect>
                      </a14:imgLayer>
                    </a14:imgProps>
                  </a:ext>
                </a:extLst>
              </a:blip>
              <a:stretch>
                <a:fillRect/>
              </a:stretch>
            </p:blipFill>
            <p:spPr>
              <a:xfrm>
                <a:off x="5475948" y="4345834"/>
                <a:ext cx="1044159" cy="1012183"/>
              </a:xfrm>
              <a:prstGeom prst="rect">
                <a:avLst/>
              </a:prstGeom>
            </p:spPr>
          </p:pic>
        </p:grpSp>
        <p:pic>
          <p:nvPicPr>
            <p:cNvPr id="19" name="Picture 32"/>
            <p:cNvPicPr>
              <a:picLocks noChangeAspect="1"/>
            </p:cNvPicPr>
            <p:nvPr/>
          </p:nvPicPr>
          <p:blipFill rotWithShape="1">
            <a:blip r:embed="rId7"/>
            <a:srcRect l="5460" t="4647" r="3469" b="2735"/>
            <a:stretch/>
          </p:blipFill>
          <p:spPr>
            <a:xfrm>
              <a:off x="8736943" y="4076073"/>
              <a:ext cx="901712" cy="883061"/>
            </a:xfrm>
            <a:prstGeom prst="ellipse">
              <a:avLst/>
            </a:prstGeom>
            <a:ln w="38100" cap="rnd">
              <a:solidFill>
                <a:srgbClr val="002060"/>
              </a:solidFill>
              <a:prstDash val="solid"/>
            </a:ln>
            <a:effectLst/>
          </p:spPr>
        </p:pic>
        <p:sp>
          <p:nvSpPr>
            <p:cNvPr id="20" name="Oval 34"/>
            <p:cNvSpPr/>
            <p:nvPr/>
          </p:nvSpPr>
          <p:spPr>
            <a:xfrm>
              <a:off x="8652545" y="4029161"/>
              <a:ext cx="989272" cy="976886"/>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upo 32"/>
            <p:cNvGrpSpPr/>
            <p:nvPr/>
          </p:nvGrpSpPr>
          <p:grpSpPr>
            <a:xfrm>
              <a:off x="3037746" y="4014775"/>
              <a:ext cx="974540" cy="957954"/>
              <a:chOff x="12871954" y="3316996"/>
              <a:chExt cx="974540" cy="957954"/>
            </a:xfrm>
          </p:grpSpPr>
          <p:sp>
            <p:nvSpPr>
              <p:cNvPr id="28" name="Elipse 27"/>
              <p:cNvSpPr/>
              <p:nvPr/>
            </p:nvSpPr>
            <p:spPr>
              <a:xfrm>
                <a:off x="12871954" y="3316996"/>
                <a:ext cx="974540" cy="957954"/>
              </a:xfrm>
              <a:prstGeom prst="ellipse">
                <a:avLst/>
              </a:prstGeom>
              <a:solidFill>
                <a:schemeClr val="bg1"/>
              </a:solidFill>
              <a:ln w="28575">
                <a:solidFill>
                  <a:srgbClr val="0D1E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pSp>
            <p:nvGrpSpPr>
              <p:cNvPr id="21" name="Group 58"/>
              <p:cNvGrpSpPr/>
              <p:nvPr/>
            </p:nvGrpSpPr>
            <p:grpSpPr>
              <a:xfrm>
                <a:off x="13086517" y="3448446"/>
                <a:ext cx="580616" cy="726178"/>
                <a:chOff x="16421633" y="644412"/>
                <a:chExt cx="580616" cy="726178"/>
              </a:xfrm>
            </p:grpSpPr>
            <p:pic>
              <p:nvPicPr>
                <p:cNvPr id="23" name="Picture 56"/>
                <p:cNvPicPr>
                  <a:picLocks noChangeAspect="1"/>
                </p:cNvPicPr>
                <p:nvPr/>
              </p:nvPicPr>
              <p:blipFill>
                <a:blip r:embed="rId8">
                  <a:clrChange>
                    <a:clrFrom>
                      <a:srgbClr val="02315B"/>
                    </a:clrFrom>
                    <a:clrTo>
                      <a:srgbClr val="02315B">
                        <a:alpha val="0"/>
                      </a:srgbClr>
                    </a:clrTo>
                  </a:clrChange>
                  <a:duotone>
                    <a:prstClr val="black"/>
                    <a:schemeClr val="accent1">
                      <a:tint val="45000"/>
                      <a:satMod val="400000"/>
                    </a:schemeClr>
                  </a:duotone>
                </a:blip>
                <a:stretch>
                  <a:fillRect/>
                </a:stretch>
              </p:blipFill>
              <p:spPr>
                <a:xfrm>
                  <a:off x="16421633" y="644412"/>
                  <a:ext cx="413203" cy="545475"/>
                </a:xfrm>
                <a:prstGeom prst="rect">
                  <a:avLst/>
                </a:prstGeom>
                <a:ln>
                  <a:noFill/>
                </a:ln>
              </p:spPr>
            </p:pic>
            <p:pic>
              <p:nvPicPr>
                <p:cNvPr id="24" name="Picture 25"/>
                <p:cNvPicPr>
                  <a:picLocks noChangeAspect="1"/>
                </p:cNvPicPr>
                <p:nvPr/>
              </p:nvPicPr>
              <p:blipFill>
                <a:blip r:embed="rId9"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421633" y="789971"/>
                  <a:ext cx="580616" cy="580619"/>
                </a:xfrm>
                <a:prstGeom prst="rect">
                  <a:avLst/>
                </a:prstGeom>
              </p:spPr>
            </p:pic>
          </p:grpSp>
        </p:grpSp>
        <p:sp>
          <p:nvSpPr>
            <p:cNvPr id="25" name="Rectángulo 24"/>
            <p:cNvSpPr/>
            <p:nvPr/>
          </p:nvSpPr>
          <p:spPr>
            <a:xfrm>
              <a:off x="822713" y="3162924"/>
              <a:ext cx="2272870" cy="830997"/>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Lograr que la aviación civil sea estratégica para el Estado </a:t>
              </a:r>
            </a:p>
          </p:txBody>
        </p:sp>
        <p:sp>
          <p:nvSpPr>
            <p:cNvPr id="2" name="Rectángulo 1"/>
            <p:cNvSpPr/>
            <p:nvPr/>
          </p:nvSpPr>
          <p:spPr>
            <a:xfrm>
              <a:off x="2325238" y="4941036"/>
              <a:ext cx="2272870" cy="830997"/>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Contar con un centro de investigación de accidentes aéreos</a:t>
              </a:r>
            </a:p>
          </p:txBody>
        </p:sp>
        <p:sp>
          <p:nvSpPr>
            <p:cNvPr id="3" name="Rectángulo 2"/>
            <p:cNvSpPr/>
            <p:nvPr/>
          </p:nvSpPr>
          <p:spPr>
            <a:xfrm>
              <a:off x="3806110" y="3162924"/>
              <a:ext cx="3103186" cy="830997"/>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Ser una autoridad de aviación civil que se identifique por su capacidad de actuación y respuesta</a:t>
              </a:r>
            </a:p>
          </p:txBody>
        </p:sp>
        <p:sp>
          <p:nvSpPr>
            <p:cNvPr id="4" name="Rectángulo 3"/>
            <p:cNvSpPr/>
            <p:nvPr/>
          </p:nvSpPr>
          <p:spPr>
            <a:xfrm>
              <a:off x="5608301" y="4940849"/>
              <a:ext cx="3044244" cy="830997"/>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Prestar los servicios de navegación aérea bajo una estructura orientada hacia el usuario</a:t>
              </a:r>
            </a:p>
          </p:txBody>
        </p:sp>
        <p:sp>
          <p:nvSpPr>
            <p:cNvPr id="26" name="Rectángulo 1"/>
            <p:cNvSpPr/>
            <p:nvPr/>
          </p:nvSpPr>
          <p:spPr>
            <a:xfrm>
              <a:off x="7729498" y="3169561"/>
              <a:ext cx="2995929" cy="830997"/>
            </a:xfrm>
            <a:prstGeom prst="rect">
              <a:avLst/>
            </a:prstGeom>
          </p:spPr>
          <p:txBody>
            <a:bodyPr wrap="square">
              <a:spAutoFit/>
            </a:bodyPr>
            <a:lstStyle/>
            <a:p>
              <a:pPr algn="ctr">
                <a:buClr>
                  <a:srgbClr val="CC9900"/>
                </a:buClr>
                <a:buSzPct val="200000"/>
              </a:pPr>
              <a:r>
                <a:rPr lang="es-CO" sz="1600" b="1" dirty="0">
                  <a:solidFill>
                    <a:schemeClr val="bg1"/>
                  </a:solidFill>
                  <a:latin typeface="Calibri Light" panose="020F0302020204030204" pitchFamily="34" charset="0"/>
                  <a:cs typeface="Arial" panose="020B0604020202020204" pitchFamily="34" charset="0"/>
                </a:rPr>
                <a:t>Consolidar unidades integrales prestadoras de servicios aeroportuarios descentralizadas</a:t>
              </a:r>
            </a:p>
          </p:txBody>
        </p:sp>
      </p:grpSp>
      <p:sp>
        <p:nvSpPr>
          <p:cNvPr id="29" name="Marcador de fecha 4"/>
          <p:cNvSpPr>
            <a:spLocks noGrp="1"/>
          </p:cNvSpPr>
          <p:nvPr>
            <p:ph type="dt" sz="half" idx="10"/>
          </p:nvPr>
        </p:nvSpPr>
        <p:spPr>
          <a:xfrm>
            <a:off x="609601" y="6526575"/>
            <a:ext cx="1355705" cy="250527"/>
          </a:xfrm>
        </p:spPr>
        <p:txBody>
          <a:bodyPr/>
          <a:lstStyle/>
          <a:p>
            <a:fld id="{25B5B27B-6F0D-224B-A2ED-EB63453D4360}" type="datetime1">
              <a:rPr lang="es-AR" smtClean="0"/>
              <a:t>10/2/2020</a:t>
            </a:fld>
            <a:endParaRPr lang="es-ES" dirty="0"/>
          </a:p>
        </p:txBody>
      </p:sp>
      <p:sp>
        <p:nvSpPr>
          <p:cNvPr id="30" name="Marcador de pie de página 5"/>
          <p:cNvSpPr>
            <a:spLocks noGrp="1"/>
          </p:cNvSpPr>
          <p:nvPr>
            <p:ph type="ftr" sz="quarter" idx="11"/>
          </p:nvPr>
        </p:nvSpPr>
        <p:spPr>
          <a:xfrm>
            <a:off x="2385560" y="6526575"/>
            <a:ext cx="7539849" cy="250527"/>
          </a:xfrm>
        </p:spPr>
        <p:txBody>
          <a:bodyPr/>
          <a:lstStyle/>
          <a:p>
            <a:r>
              <a:rPr lang="es-ES" dirty="0"/>
              <a:t>www.aerocivil.gov.co</a:t>
            </a:r>
          </a:p>
        </p:txBody>
      </p:sp>
      <p:sp>
        <p:nvSpPr>
          <p:cNvPr id="31" name="Marcador de número de diapositiva 6"/>
          <p:cNvSpPr>
            <a:spLocks noGrp="1"/>
          </p:cNvSpPr>
          <p:nvPr>
            <p:ph type="sldNum" sz="quarter" idx="12"/>
          </p:nvPr>
        </p:nvSpPr>
        <p:spPr>
          <a:xfrm>
            <a:off x="10320942" y="6526575"/>
            <a:ext cx="1261457" cy="250527"/>
          </a:xfrm>
        </p:spPr>
        <p:txBody>
          <a:bodyPr/>
          <a:lstStyle/>
          <a:p>
            <a:fld id="{88F8E628-6199-4E49-B97E-043B0DCFEA8E}" type="slidenum">
              <a:rPr lang="es-ES" smtClean="0"/>
              <a:t>6</a:t>
            </a:fld>
            <a:endParaRPr lang="es-ES" dirty="0"/>
          </a:p>
        </p:txBody>
      </p:sp>
      <p:pic>
        <p:nvPicPr>
          <p:cNvPr id="9" name="Imagen 8"/>
          <p:cNvPicPr>
            <a:picLocks noChangeAspect="1"/>
          </p:cNvPicPr>
          <p:nvPr/>
        </p:nvPicPr>
        <p:blipFill rotWithShape="1">
          <a:blip r:embed="rId10"/>
          <a:srcRect l="9022" t="10303" r="9218" b="6286"/>
          <a:stretch/>
        </p:blipFill>
        <p:spPr>
          <a:xfrm>
            <a:off x="3117801" y="1579058"/>
            <a:ext cx="1068364" cy="1006898"/>
          </a:xfrm>
          <a:prstGeom prst="ellipse">
            <a:avLst/>
          </a:prstGeom>
          <a:ln w="28575" cap="rnd">
            <a:solidFill>
              <a:schemeClr val="bg1"/>
            </a:solidFill>
            <a:prstDash val="solid"/>
          </a:ln>
          <a:effectLst/>
          <a:scene3d>
            <a:camera prst="perspectiveFront" fov="5400000"/>
            <a:lightRig rig="threePt" dir="t">
              <a:rot lat="0" lon="0" rev="19200000"/>
            </a:lightRig>
          </a:scene3d>
          <a:sp3d extrusionH="25400">
            <a:extrusionClr>
              <a:srgbClr val="000000"/>
            </a:extrusionClr>
          </a:sp3d>
        </p:spPr>
      </p:pic>
      <p:pic>
        <p:nvPicPr>
          <p:cNvPr id="32" name="Picture 33">
            <a:extLst>
              <a:ext uri="{FF2B5EF4-FFF2-40B4-BE49-F238E27FC236}">
                <a16:creationId xmlns:a16="http://schemas.microsoft.com/office/drawing/2014/main" id="{B46C2842-6575-4C42-BD0F-46B1D8EA5CB2}"/>
              </a:ext>
            </a:extLst>
          </p:cNvPr>
          <p:cNvPicPr>
            <a:picLocks noChangeAspect="1"/>
          </p:cNvPicPr>
          <p:nvPr/>
        </p:nvPicPr>
        <p:blipFill rotWithShape="1">
          <a:blip r:embed="rId11"/>
          <a:srcRect l="2616" t="4179" r="4246" b="3613"/>
          <a:stretch/>
        </p:blipFill>
        <p:spPr>
          <a:xfrm>
            <a:off x="7123892" y="3886449"/>
            <a:ext cx="953275" cy="943759"/>
          </a:xfrm>
          <a:prstGeom prst="ellipse">
            <a:avLst/>
          </a:prstGeom>
          <a:ln w="190500" cap="rnd">
            <a:noFill/>
            <a:prstDash val="solid"/>
          </a:ln>
          <a:effectLst/>
        </p:spPr>
      </p:pic>
    </p:spTree>
    <p:extLst>
      <p:ext uri="{BB962C8B-B14F-4D97-AF65-F5344CB8AC3E}">
        <p14:creationId xmlns:p14="http://schemas.microsoft.com/office/powerpoint/2010/main" val="207736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7</a:t>
            </a:fld>
            <a:endParaRPr lang="es-ES" dirty="0"/>
          </a:p>
        </p:txBody>
      </p:sp>
      <p:sp>
        <p:nvSpPr>
          <p:cNvPr id="49" name="Rectángulo 48"/>
          <p:cNvSpPr/>
          <p:nvPr/>
        </p:nvSpPr>
        <p:spPr>
          <a:xfrm>
            <a:off x="946455" y="490328"/>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Plan de acción 2020 para la Institucionalidad </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2672674415"/>
              </p:ext>
            </p:extLst>
          </p:nvPr>
        </p:nvGraphicFramePr>
        <p:xfrm>
          <a:off x="387998" y="1273491"/>
          <a:ext cx="11351102" cy="4349751"/>
        </p:xfrm>
        <a:graphic>
          <a:graphicData uri="http://schemas.openxmlformats.org/drawingml/2006/table">
            <a:tbl>
              <a:tblPr>
                <a:tableStyleId>{22838BEF-8BB2-4498-84A7-C5851F593DF1}</a:tableStyleId>
              </a:tblPr>
              <a:tblGrid>
                <a:gridCol w="334274">
                  <a:extLst>
                    <a:ext uri="{9D8B030D-6E8A-4147-A177-3AD203B41FA5}">
                      <a16:colId xmlns:a16="http://schemas.microsoft.com/office/drawing/2014/main" val="3765117375"/>
                    </a:ext>
                  </a:extLst>
                </a:gridCol>
                <a:gridCol w="3163928">
                  <a:extLst>
                    <a:ext uri="{9D8B030D-6E8A-4147-A177-3AD203B41FA5}">
                      <a16:colId xmlns:a16="http://schemas.microsoft.com/office/drawing/2014/main" val="2865810450"/>
                    </a:ext>
                  </a:extLst>
                </a:gridCol>
                <a:gridCol w="3020786">
                  <a:extLst>
                    <a:ext uri="{9D8B030D-6E8A-4147-A177-3AD203B41FA5}">
                      <a16:colId xmlns:a16="http://schemas.microsoft.com/office/drawing/2014/main" val="1613957151"/>
                    </a:ext>
                  </a:extLst>
                </a:gridCol>
                <a:gridCol w="4832114">
                  <a:extLst>
                    <a:ext uri="{9D8B030D-6E8A-4147-A177-3AD203B41FA5}">
                      <a16:colId xmlns:a16="http://schemas.microsoft.com/office/drawing/2014/main" val="2960047955"/>
                    </a:ext>
                  </a:extLst>
                </a:gridCol>
              </a:tblGrid>
              <a:tr h="431321">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Compromisos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664234">
                <a:tc rowSpan="5">
                  <a:txBody>
                    <a:bodyPr/>
                    <a:lstStyle/>
                    <a:p>
                      <a:pPr algn="ctr" fontAlgn="ctr"/>
                      <a:r>
                        <a:rPr lang="es-CO" sz="1500" b="0" kern="1200" dirty="0">
                          <a:solidFill>
                            <a:schemeClr val="tx1">
                              <a:lumMod val="50000"/>
                            </a:schemeClr>
                          </a:solidFill>
                          <a:latin typeface="Calibri Light" panose="020F0302020204030204" pitchFamily="34" charset="0"/>
                          <a:ea typeface="+mj-ea"/>
                          <a:cs typeface="Arial"/>
                        </a:rPr>
                        <a:t>1</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just" fontAlgn="ctr"/>
                      <a:r>
                        <a:rPr lang="es-CO" sz="1500" b="0" kern="1200" dirty="0">
                          <a:solidFill>
                            <a:schemeClr val="tx1">
                              <a:lumMod val="50000"/>
                            </a:schemeClr>
                          </a:solidFill>
                          <a:latin typeface="Calibri Light" panose="020F0302020204030204" pitchFamily="34" charset="0"/>
                          <a:ea typeface="+mj-ea"/>
                          <a:cs typeface="Arial"/>
                        </a:rPr>
                        <a:t>Lograr que el Estado Colombiano reconozca el carácter estratégico de la aviación civil, fortaleciendo las competencias de la autoridad aeronáutica.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just"/>
                      <a:r>
                        <a:rPr lang="es-CO" sz="1500" b="0" kern="1200" dirty="0">
                          <a:solidFill>
                            <a:schemeClr val="tx1">
                              <a:lumMod val="50000"/>
                            </a:schemeClr>
                          </a:solidFill>
                          <a:latin typeface="Calibri Light" panose="020F0302020204030204" pitchFamily="34" charset="0"/>
                          <a:ea typeface="+mj-ea"/>
                          <a:cs typeface="Arial"/>
                        </a:rPr>
                        <a:t>Alcanzar la implementación del 100% de los Planes de Acción orientados al fortalecimiento institucional de la Autoridad Aeronáutica  </a:t>
                      </a:r>
                      <a:endParaRPr lang="es-419" dirty="0"/>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CO" sz="1500" b="0" kern="1200" dirty="0">
                          <a:solidFill>
                            <a:schemeClr val="tx1">
                              <a:lumMod val="50000"/>
                            </a:schemeClr>
                          </a:solidFill>
                          <a:latin typeface="Calibri Light" panose="020F0302020204030204" pitchFamily="34" charset="0"/>
                          <a:ea typeface="+mj-ea"/>
                          <a:cs typeface="Arial"/>
                        </a:rPr>
                        <a:t>Fortalecer  el valor público de la Autoridad Aeronáutica generando facilidades para los ciudadanos en la expedición de la licencia digital y certificado médico digital logrando la disminución de los tiempos y recursos en estos trámites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483405"/>
                  </a:ext>
                </a:extLst>
              </a:tr>
              <a:tr h="664234">
                <a:tc vMerge="1">
                  <a:txBody>
                    <a:bodyPr/>
                    <a:lstStyle/>
                    <a:p>
                      <a:pPr algn="ctr"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419"/>
                    </a:p>
                  </a:txBody>
                  <a:tcPr/>
                </a:tc>
                <a:tc>
                  <a:txBody>
                    <a:bodyPr/>
                    <a:lstStyle/>
                    <a:p>
                      <a:pPr algn="just" fontAlgn="ctr"/>
                      <a:r>
                        <a:rPr lang="es-CO" sz="1500" b="0" kern="1200" dirty="0">
                          <a:solidFill>
                            <a:schemeClr val="tx1">
                              <a:lumMod val="50000"/>
                            </a:schemeClr>
                          </a:solidFill>
                          <a:latin typeface="Calibri Light" panose="020F0302020204030204" pitchFamily="34" charset="0"/>
                          <a:ea typeface="+mj-ea"/>
                          <a:cs typeface="Arial"/>
                        </a:rPr>
                        <a:t>Avanzar en un 30% en  la autonomía e independencia entre el ente de Investigación de Accidentes y la Autoridad de Aviación Civil.</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1287316"/>
                  </a:ext>
                </a:extLst>
              </a:tr>
              <a:tr h="0">
                <a:tc vMerge="1">
                  <a:txBody>
                    <a:bodyPr/>
                    <a:lstStyle/>
                    <a:p>
                      <a:pPr algn="ctr"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419"/>
                    </a:p>
                  </a:txBody>
                  <a:tcPr/>
                </a:tc>
                <a:tc>
                  <a:txBody>
                    <a:bodyPr/>
                    <a:lstStyle/>
                    <a:p>
                      <a:pPr algn="just" fontAlgn="ctr"/>
                      <a:r>
                        <a:rPr lang="es-CO" sz="1500" b="0" kern="1200" dirty="0">
                          <a:solidFill>
                            <a:schemeClr val="tx1">
                              <a:lumMod val="50000"/>
                            </a:schemeClr>
                          </a:solidFill>
                          <a:latin typeface="Calibri Light" panose="020F0302020204030204" pitchFamily="34" charset="0"/>
                          <a:ea typeface="+mj-ea"/>
                          <a:cs typeface="Arial"/>
                        </a:rPr>
                        <a:t>Realizar Dos (2) Foros Aeronáuticos alineados con el Plan Estratégico Aeronáutico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045265"/>
                  </a:ext>
                </a:extLst>
              </a:tr>
              <a:tr h="664234">
                <a:tc vMerge="1">
                  <a:txBody>
                    <a:bodyPr/>
                    <a:lstStyle/>
                    <a:p>
                      <a:pPr algn="ctr"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419"/>
                    </a:p>
                  </a:txBody>
                  <a:tcPr/>
                </a:tc>
                <a:tc>
                  <a:txBody>
                    <a:bodyPr/>
                    <a:lstStyle/>
                    <a:p>
                      <a:pPr algn="just" fontAlgn="ctr"/>
                      <a:r>
                        <a:rPr lang="es-CO" sz="1500" b="0" kern="1200" dirty="0">
                          <a:solidFill>
                            <a:schemeClr val="tx1">
                              <a:lumMod val="50000"/>
                            </a:schemeClr>
                          </a:solidFill>
                          <a:latin typeface="Calibri Light" panose="020F0302020204030204" pitchFamily="34" charset="0"/>
                          <a:ea typeface="+mj-ea"/>
                          <a:cs typeface="Arial"/>
                        </a:rPr>
                        <a:t>Establecer un momento de encuentro a través del cual el Estado Colombiano exponga el carácter estratégico de la aviación civil,  y afiance sus competencias como autoridad aeronáutica.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6709392"/>
                  </a:ext>
                </a:extLst>
              </a:tr>
              <a:tr h="664234">
                <a:tc vMerge="1">
                  <a:txBody>
                    <a:bodyPr/>
                    <a:lstStyle/>
                    <a:p>
                      <a:pPr algn="ctr"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ct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419"/>
                    </a:p>
                  </a:txBody>
                  <a:tcPr/>
                </a:tc>
                <a:tc>
                  <a:txBody>
                    <a:bodyPr/>
                    <a:lstStyle/>
                    <a:p>
                      <a:pPr algn="just" fontAlgn="ctr"/>
                      <a:r>
                        <a:rPr lang="es-CO" sz="1500" b="0" kern="1200" dirty="0">
                          <a:solidFill>
                            <a:schemeClr val="tx1">
                              <a:lumMod val="50000"/>
                            </a:schemeClr>
                          </a:solidFill>
                          <a:latin typeface="Calibri Light" panose="020F0302020204030204" pitchFamily="34" charset="0"/>
                          <a:ea typeface="+mj-ea"/>
                          <a:cs typeface="Arial"/>
                        </a:rPr>
                        <a:t>Ejecutar una estrategia de comunicación de la información institucional encaminada a fortalecer el carácter estratégico de la Aviación Civil generando en la comunidad una cultura de confianza y credibilidad.</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828954"/>
                  </a:ext>
                </a:extLst>
              </a:tr>
            </a:tbl>
          </a:graphicData>
        </a:graphic>
      </p:graphicFrame>
      <p:pic>
        <p:nvPicPr>
          <p:cNvPr id="6" name="Imagen 5"/>
          <p:cNvPicPr>
            <a:picLocks noChangeAspect="1"/>
          </p:cNvPicPr>
          <p:nvPr/>
        </p:nvPicPr>
        <p:blipFill rotWithShape="1">
          <a:blip r:embed="rId2"/>
          <a:srcRect l="6917" t="6235" r="8661" b="9691"/>
          <a:stretch/>
        </p:blipFill>
        <p:spPr>
          <a:xfrm>
            <a:off x="281879" y="443252"/>
            <a:ext cx="572134" cy="571764"/>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36287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8</a:t>
            </a:fld>
            <a:endParaRPr lang="es-ES" dirty="0"/>
          </a:p>
        </p:txBody>
      </p:sp>
      <p:sp>
        <p:nvSpPr>
          <p:cNvPr id="49" name="Rectángulo 48"/>
          <p:cNvSpPr/>
          <p:nvPr/>
        </p:nvSpPr>
        <p:spPr>
          <a:xfrm>
            <a:off x="946455" y="578232"/>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Plan de acción 2020 para la Institucionalidad </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3362890838"/>
              </p:ext>
            </p:extLst>
          </p:nvPr>
        </p:nvGraphicFramePr>
        <p:xfrm>
          <a:off x="420449" y="1273898"/>
          <a:ext cx="11351102" cy="4571905"/>
        </p:xfrm>
        <a:graphic>
          <a:graphicData uri="http://schemas.openxmlformats.org/drawingml/2006/table">
            <a:tbl>
              <a:tblPr>
                <a:tableStyleId>{22838BEF-8BB2-4498-84A7-C5851F593DF1}</a:tableStyleId>
              </a:tblPr>
              <a:tblGrid>
                <a:gridCol w="334274">
                  <a:extLst>
                    <a:ext uri="{9D8B030D-6E8A-4147-A177-3AD203B41FA5}">
                      <a16:colId xmlns:a16="http://schemas.microsoft.com/office/drawing/2014/main" val="3765117375"/>
                    </a:ext>
                  </a:extLst>
                </a:gridCol>
                <a:gridCol w="3549428">
                  <a:extLst>
                    <a:ext uri="{9D8B030D-6E8A-4147-A177-3AD203B41FA5}">
                      <a16:colId xmlns:a16="http://schemas.microsoft.com/office/drawing/2014/main" val="2865810450"/>
                    </a:ext>
                  </a:extLst>
                </a:gridCol>
                <a:gridCol w="3107996">
                  <a:extLst>
                    <a:ext uri="{9D8B030D-6E8A-4147-A177-3AD203B41FA5}">
                      <a16:colId xmlns:a16="http://schemas.microsoft.com/office/drawing/2014/main" val="2408656310"/>
                    </a:ext>
                  </a:extLst>
                </a:gridCol>
                <a:gridCol w="4359404">
                  <a:extLst>
                    <a:ext uri="{9D8B030D-6E8A-4147-A177-3AD203B41FA5}">
                      <a16:colId xmlns:a16="http://schemas.microsoft.com/office/drawing/2014/main" val="2960047955"/>
                    </a:ext>
                  </a:extLst>
                </a:gridCol>
              </a:tblGrid>
              <a:tr h="431321">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Compromisos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431321">
                <a:tc rowSpan="3">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Ser una autoridad de aviación civil que la comunidad aeronáutica identifique por su capacidad de actuación y respuesta, dentro de un amplio espectro de facultades, que darán confianza a los usuarios del transporte aéreo y a la OACI.</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Materializar el 100% de Acuerdos de Cooperación Técnica Internacional suscritos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Suscribir 4 Acuerdos de Cooperación Técnica (MoU), con otras Autoridades o entidades Internacionales.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5596199"/>
                  </a:ext>
                </a:extLst>
              </a:tr>
              <a:tr h="431321">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Materializar el aprovechamiento de 3 Acuerdos de Cooperación Técnica (MoU) ya firmados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4774803"/>
                  </a:ext>
                </a:extLst>
              </a:tr>
              <a:tr h="431321">
                <a:tc vMerge="1">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Lograr que las empresas prestadoras de servicios aéreos y demás usuarios involucrados en el proceso de inspección, vigilancia y control, cumplan de manera óptima la normatividad asociada a las actividades aéreas civiles, seguridad operacional, de la aviación civil y la facilitación.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433095"/>
                  </a:ext>
                </a:extLst>
              </a:tr>
              <a:tr h="497314">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3</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Contar con un centro de investigación de accidentes aéreos, con tecnología y expertos que desarrollen autónomamente con oportunidad y calidad los procesos de investigación, para prevenir futuros accidentes e incidentes en la aviación civil. y consolidar las redes de apoyo a víctimas y familiares de accidentes aéreos.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Centro de Investigaciones de Accidentes Operativo.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Adjudicar la construcción del Centro de Investigación de Accidentes, CIAA.</a:t>
                      </a: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219081"/>
                  </a:ext>
                </a:extLst>
              </a:tr>
            </a:tbl>
          </a:graphicData>
        </a:graphic>
      </p:graphicFrame>
      <p:pic>
        <p:nvPicPr>
          <p:cNvPr id="6" name="Imagen 5"/>
          <p:cNvPicPr>
            <a:picLocks noChangeAspect="1"/>
          </p:cNvPicPr>
          <p:nvPr/>
        </p:nvPicPr>
        <p:blipFill rotWithShape="1">
          <a:blip r:embed="rId2"/>
          <a:srcRect l="6917" t="6235" r="8661" b="9691"/>
          <a:stretch/>
        </p:blipFill>
        <p:spPr>
          <a:xfrm>
            <a:off x="281879" y="502427"/>
            <a:ext cx="572134" cy="571764"/>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263478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9425914" y="1139869"/>
            <a:ext cx="2313186" cy="10497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latin typeface="Calibri Light" panose="020F0302020204030204" pitchFamily="34" charset="0"/>
            </a:endParaRPr>
          </a:p>
        </p:txBody>
      </p:sp>
      <p:sp>
        <p:nvSpPr>
          <p:cNvPr id="11" name="Marcador de número de diapositiva 6">
            <a:extLst>
              <a:ext uri="{FF2B5EF4-FFF2-40B4-BE49-F238E27FC236}">
                <a16:creationId xmlns:a16="http://schemas.microsoft.com/office/drawing/2014/main" id="{B5A70883-7429-49D2-A479-DB87596D3F18}"/>
              </a:ext>
            </a:extLst>
          </p:cNvPr>
          <p:cNvSpPr>
            <a:spLocks noGrp="1"/>
          </p:cNvSpPr>
          <p:nvPr>
            <p:ph type="sldNum" sz="quarter" idx="12"/>
          </p:nvPr>
        </p:nvSpPr>
        <p:spPr/>
        <p:txBody>
          <a:bodyPr/>
          <a:lstStyle/>
          <a:p>
            <a:fld id="{88F8E628-6199-4E49-B97E-043B0DCFEA8E}" type="slidenum">
              <a:rPr lang="es-ES" smtClean="0"/>
              <a:t>9</a:t>
            </a:fld>
            <a:endParaRPr lang="es-ES" dirty="0"/>
          </a:p>
        </p:txBody>
      </p:sp>
      <p:sp>
        <p:nvSpPr>
          <p:cNvPr id="49" name="Rectángulo 48"/>
          <p:cNvSpPr/>
          <p:nvPr/>
        </p:nvSpPr>
        <p:spPr>
          <a:xfrm>
            <a:off x="1038612" y="796823"/>
            <a:ext cx="9837635" cy="867930"/>
          </a:xfrm>
          <a:prstGeom prst="rect">
            <a:avLst/>
          </a:prstGeom>
        </p:spPr>
        <p:txBody>
          <a:bodyPr vert="horz" lIns="91440" tIns="45720" rIns="91440" bIns="45720" rtlCol="0" anchor="ctr">
            <a:normAutofit/>
          </a:bodyPr>
          <a:lstStyle/>
          <a:p>
            <a:pPr>
              <a:spcBef>
                <a:spcPct val="0"/>
              </a:spcBef>
            </a:pPr>
            <a:r>
              <a:rPr lang="es-CO" sz="2800" b="1" dirty="0">
                <a:solidFill>
                  <a:srgbClr val="003B6D"/>
                </a:solidFill>
                <a:latin typeface="Calibri Light" panose="020F0302020204030204" pitchFamily="34" charset="0"/>
                <a:ea typeface="+mj-ea"/>
                <a:cs typeface="Arial"/>
              </a:rPr>
              <a:t>Plan de acción 2020 para la Institucionalidad </a:t>
            </a:r>
          </a:p>
          <a:p>
            <a:pPr>
              <a:spcBef>
                <a:spcPct val="0"/>
              </a:spcBef>
            </a:pPr>
            <a:endParaRPr lang="es-CO" sz="2800" b="1" dirty="0">
              <a:solidFill>
                <a:srgbClr val="003B6D"/>
              </a:solidFill>
              <a:latin typeface="Calibri Light" panose="020F0302020204030204" pitchFamily="34" charset="0"/>
              <a:ea typeface="+mj-ea"/>
              <a:cs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1650946727"/>
              </p:ext>
            </p:extLst>
          </p:nvPr>
        </p:nvGraphicFramePr>
        <p:xfrm>
          <a:off x="281879" y="1703105"/>
          <a:ext cx="11351102" cy="2965259"/>
        </p:xfrm>
        <a:graphic>
          <a:graphicData uri="http://schemas.openxmlformats.org/drawingml/2006/table">
            <a:tbl>
              <a:tblPr>
                <a:tableStyleId>{22838BEF-8BB2-4498-84A7-C5851F593DF1}</a:tableStyleId>
              </a:tblPr>
              <a:tblGrid>
                <a:gridCol w="334274">
                  <a:extLst>
                    <a:ext uri="{9D8B030D-6E8A-4147-A177-3AD203B41FA5}">
                      <a16:colId xmlns:a16="http://schemas.microsoft.com/office/drawing/2014/main" val="3765117375"/>
                    </a:ext>
                  </a:extLst>
                </a:gridCol>
                <a:gridCol w="3514625">
                  <a:extLst>
                    <a:ext uri="{9D8B030D-6E8A-4147-A177-3AD203B41FA5}">
                      <a16:colId xmlns:a16="http://schemas.microsoft.com/office/drawing/2014/main" val="2865810450"/>
                    </a:ext>
                  </a:extLst>
                </a:gridCol>
                <a:gridCol w="34803">
                  <a:extLst>
                    <a:ext uri="{9D8B030D-6E8A-4147-A177-3AD203B41FA5}">
                      <a16:colId xmlns:a16="http://schemas.microsoft.com/office/drawing/2014/main" val="1450600056"/>
                    </a:ext>
                  </a:extLst>
                </a:gridCol>
                <a:gridCol w="3107996">
                  <a:extLst>
                    <a:ext uri="{9D8B030D-6E8A-4147-A177-3AD203B41FA5}">
                      <a16:colId xmlns:a16="http://schemas.microsoft.com/office/drawing/2014/main" val="2408656310"/>
                    </a:ext>
                  </a:extLst>
                </a:gridCol>
                <a:gridCol w="4359404">
                  <a:extLst>
                    <a:ext uri="{9D8B030D-6E8A-4147-A177-3AD203B41FA5}">
                      <a16:colId xmlns:a16="http://schemas.microsoft.com/office/drawing/2014/main" val="2960047955"/>
                    </a:ext>
                  </a:extLst>
                </a:gridCol>
              </a:tblGrid>
              <a:tr h="431321">
                <a:tc gridSpan="2">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Compromisos 2030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endParaRPr lang="es-CO"/>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2000" b="1" kern="1200" dirty="0">
                          <a:solidFill>
                            <a:schemeClr val="bg1"/>
                          </a:solidFill>
                          <a:latin typeface="Calibri Light" panose="020F0302020204030204" pitchFamily="34" charset="0"/>
                          <a:ea typeface="+mn-ea"/>
                          <a:cs typeface="Arial"/>
                        </a:rPr>
                        <a:t>Meta 2022</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hMerge="1">
                  <a:txBody>
                    <a:bodyPr/>
                    <a:lstStyle/>
                    <a:p>
                      <a:pPr marL="0" algn="ctr" defTabSz="914400" rtl="0" eaLnBrk="1" fontAlgn="ctr" latinLnBrk="0" hangingPunct="1"/>
                      <a:endParaRPr lang="es-CO" sz="1800" b="1" kern="1200" spc="-150" dirty="0">
                        <a:solidFill>
                          <a:schemeClr val="bg1"/>
                        </a:solidFill>
                        <a:latin typeface="Calibri Light" panose="020F0302020204030204" pitchFamily="34" charset="0"/>
                        <a:ea typeface="+mj-ea"/>
                        <a:cs typeface="+mj-cs"/>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82B5"/>
                    </a:solidFill>
                  </a:tcPr>
                </a:tc>
                <a:tc>
                  <a:txBody>
                    <a:bodyPr/>
                    <a:lstStyle/>
                    <a:p>
                      <a:pPr marL="0" algn="ctr" defTabSz="914400" rtl="0" eaLnBrk="1" fontAlgn="ctr" latinLnBrk="0" hangingPunct="1"/>
                      <a:r>
                        <a:rPr lang="es-CO" sz="2000" b="1" kern="1200" dirty="0">
                          <a:solidFill>
                            <a:schemeClr val="bg1"/>
                          </a:solidFill>
                          <a:latin typeface="Calibri Light" panose="020F0302020204030204" pitchFamily="34" charset="0"/>
                          <a:ea typeface="+mj-ea"/>
                          <a:cs typeface="Arial"/>
                        </a:rPr>
                        <a:t>Metas 2020</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38604456"/>
                  </a:ext>
                </a:extLst>
              </a:tr>
              <a:tr h="497314">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4</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Prestar los servicios de navegación aérea bajo una estructura orientada hacia el usuario y vinculada al Plan de Navegación Aérea, para el desarrollo del Sistema Nacional del Espacio Aéreo - SINEA.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Desarrollar el 100% de los Programas de inversión del PNA (COL)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Actualizar y revisar el Plan de Navegación Aérea  - PNA COL orientándolo hacia el prestador de Servicios a la Navegación Aérea, los niveles de servicio, la estructura y el usuario.</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2865497"/>
                  </a:ext>
                </a:extLst>
              </a:tr>
              <a:tr h="463186">
                <a:tc>
                  <a:txBody>
                    <a:bodyPr/>
                    <a:lstStyle/>
                    <a:p>
                      <a:pPr marL="0" algn="ctr"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5</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Consolidar unidades integrales prestadoras de servicios aeroportuarios descentralizadas que soporten el crecimiento del transporte aéreo en Colombia.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CO"/>
                    </a:p>
                  </a:txBody>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Tener en funcionamiento el 100% del Modelo de Gestión de las Regionales Aeronáuticas. </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CO" sz="1500" b="0" kern="1200" dirty="0">
                          <a:solidFill>
                            <a:schemeClr val="tx1">
                              <a:lumMod val="50000"/>
                            </a:schemeClr>
                          </a:solidFill>
                          <a:latin typeface="Calibri Light" panose="020F0302020204030204" pitchFamily="34" charset="0"/>
                          <a:ea typeface="+mj-ea"/>
                          <a:cs typeface="Arial"/>
                        </a:rPr>
                        <a:t>Estructurar e implementar el nuevo Modelo de Gestión de las Regionales Aeronáuticas.</a:t>
                      </a: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683801"/>
                  </a:ext>
                </a:extLst>
              </a:tr>
              <a:tr h="463186">
                <a:tc>
                  <a:txBody>
                    <a:bodyPr/>
                    <a:lstStyle/>
                    <a:p>
                      <a:pPr marL="0" algn="ctr"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419"/>
                    </a:p>
                  </a:txBody>
                  <a:tcPr/>
                </a:tc>
                <a:tc>
                  <a:txBody>
                    <a:bodyPr/>
                    <a:lstStyle/>
                    <a:p>
                      <a:pPr marL="0" algn="just" defTabSz="914400" rtl="0" eaLnBrk="1" fontAlgn="ctr" latinLnBrk="0" hangingPunct="1"/>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400" rtl="0" eaLnBrk="1" fontAlgn="ctr" latinLnBrk="0" hangingPunct="1"/>
                      <a:r>
                        <a:rPr lang="es-419" sz="1500" b="0" kern="1200" dirty="0">
                          <a:solidFill>
                            <a:schemeClr val="tx1">
                              <a:lumMod val="50000"/>
                            </a:schemeClr>
                          </a:solidFill>
                          <a:latin typeface="Calibri Light" panose="020F0302020204030204" pitchFamily="34" charset="0"/>
                          <a:ea typeface="+mj-ea"/>
                          <a:cs typeface="Arial"/>
                        </a:rPr>
                        <a:t>Definir el Plan de Acción 2021 y 2022 a seguir para cumplir los compromisos del PEI  2022</a:t>
                      </a:r>
                      <a:endParaRPr lang="es-CO" sz="1500" b="0" kern="1200" dirty="0">
                        <a:solidFill>
                          <a:schemeClr val="tx1">
                            <a:lumMod val="50000"/>
                          </a:schemeClr>
                        </a:solidFill>
                        <a:latin typeface="Calibri Light" panose="020F0302020204030204" pitchFamily="34" charset="0"/>
                        <a:ea typeface="+mj-ea"/>
                        <a:cs typeface="Arial"/>
                      </a:endParaRPr>
                    </a:p>
                  </a:txBody>
                  <a:tcPr marL="6446" marR="6446" marT="64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931840"/>
                  </a:ext>
                </a:extLst>
              </a:tr>
            </a:tbl>
          </a:graphicData>
        </a:graphic>
      </p:graphicFrame>
      <p:pic>
        <p:nvPicPr>
          <p:cNvPr id="6" name="Imagen 5"/>
          <p:cNvPicPr>
            <a:picLocks noChangeAspect="1"/>
          </p:cNvPicPr>
          <p:nvPr/>
        </p:nvPicPr>
        <p:blipFill rotWithShape="1">
          <a:blip r:embed="rId2"/>
          <a:srcRect l="6917" t="6235" r="8661" b="9691"/>
          <a:stretch/>
        </p:blipFill>
        <p:spPr>
          <a:xfrm>
            <a:off x="394344" y="806524"/>
            <a:ext cx="572134" cy="571764"/>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Tree>
    <p:extLst>
      <p:ext uri="{BB962C8B-B14F-4D97-AF65-F5344CB8AC3E}">
        <p14:creationId xmlns:p14="http://schemas.microsoft.com/office/powerpoint/2010/main" val="260250630"/>
      </p:ext>
    </p:extLst>
  </p:cSld>
  <p:clrMapOvr>
    <a:masterClrMapping/>
  </p:clrMapOvr>
</p:sld>
</file>

<file path=ppt/theme/theme1.xml><?xml version="1.0" encoding="utf-8"?>
<a:theme xmlns:a="http://schemas.openxmlformats.org/drawingml/2006/main" name="1_Tema de Office">
  <a:themeElements>
    <a:clrScheme name="Personalizar 1">
      <a:dk1>
        <a:srgbClr val="949494"/>
      </a:dk1>
      <a:lt1>
        <a:sysClr val="window" lastClr="FFFFFF"/>
      </a:lt1>
      <a:dk2>
        <a:srgbClr val="1F497D"/>
      </a:dk2>
      <a:lt2>
        <a:srgbClr val="EEECE1"/>
      </a:lt2>
      <a:accent1>
        <a:srgbClr val="365B86"/>
      </a:accent1>
      <a:accent2>
        <a:srgbClr val="C0000C"/>
      </a:accent2>
      <a:accent3>
        <a:srgbClr val="528414"/>
      </a:accent3>
      <a:accent4>
        <a:srgbClr val="5407A2"/>
      </a:accent4>
      <a:accent5>
        <a:srgbClr val="00BAD3"/>
      </a:accent5>
      <a:accent6>
        <a:srgbClr val="F75D00"/>
      </a:accent6>
      <a:hlink>
        <a:srgbClr val="002CD7"/>
      </a:hlink>
      <a:folHlink>
        <a:srgbClr val="A800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0802_PPT Consejo directivo agosto - como vamos plan 2030  -  Read-Only" id="{514B5877-7C5E-4A42-BF6A-8C445C84452E}" vid="{7B069E0D-2D0B-D94A-A4D8-8727098C48A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3373C3F117F4193DEA7F6B1A5491C" ma:contentTypeVersion="4" ma:contentTypeDescription="Create a new document." ma:contentTypeScope="" ma:versionID="e526671f35ea003dd90b598ed8b1cfb3">
  <xsd:schema xmlns:xsd="http://www.w3.org/2001/XMLSchema" xmlns:xs="http://www.w3.org/2001/XMLSchema" xmlns:p="http://schemas.microsoft.com/office/2006/metadata/properties" xmlns:ns2="a1b4feb0-f3d9-49cd-8f2c-466498463f02" targetNamespace="http://schemas.microsoft.com/office/2006/metadata/properties" ma:root="true" ma:fieldsID="a5068f25ab41ea4729cb2f56b00a5500" ns2:_="">
    <xsd:import namespace="a1b4feb0-f3d9-49cd-8f2c-466498463f02"/>
    <xsd:element name="properties">
      <xsd:complexType>
        <xsd:sequence>
          <xsd:element name="documentManagement">
            <xsd:complexType>
              <xsd:all>
                <xsd:element ref="ns2:Formato" minOccurs="0"/>
                <xsd:element ref="ns2:Filtro" minOccurs="0"/>
                <xsd:element ref="ns2:Vigencia" minOccurs="0"/>
                <xsd:element ref="ns2:Vigencia_x0020_plan_x0020_de_x0020_accion_x0020_inici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4feb0-f3d9-49cd-8f2c-466498463f02" elementFormDefault="qualified">
    <xsd:import namespace="http://schemas.microsoft.com/office/2006/documentManagement/types"/>
    <xsd:import namespace="http://schemas.microsoft.com/office/infopath/2007/PartnerControls"/>
    <xsd:element name="Formato" ma:index="8" nillable="true" ma:displayName="Formato" ma:format="Dropdown" ma:internalName="Formato">
      <xsd:simpleType>
        <xsd:restriction base="dms:Choice">
          <xsd:enumeration value="/Style%20Library/Images/pdf.svg"/>
          <xsd:enumeration value="/Style%20Library/Images/doc.svg"/>
          <xsd:enumeration value="/Style%20Library/Images/xls.svg"/>
          <xsd:enumeration value="/Style%20Library/Images/ppt.svg"/>
          <xsd:enumeration value="/Style%20Library/Images/jpg.svg"/>
        </xsd:restriction>
      </xsd:simpleType>
    </xsd:element>
    <xsd:element name="Filtro" ma:index="9" nillable="true" ma:displayName="Filtro" ma:internalName="Filtro">
      <xsd:simpleType>
        <xsd:restriction base="dms:Text">
          <xsd:maxLength value="255"/>
        </xsd:restriction>
      </xsd:simpleType>
    </xsd:element>
    <xsd:element name="Vigencia" ma:index="10" nillable="true" ma:displayName="Vigencia" ma:internalName="Vigencia">
      <xsd:simpleType>
        <xsd:restriction base="dms:Text">
          <xsd:maxLength value="255"/>
        </xsd:restriction>
      </xsd:simpleType>
    </xsd:element>
    <xsd:element name="Vigencia_x0020_plan_x0020_de_x0020_accion_x0020_inicial" ma:index="11" nillable="true" ma:displayName="Vigencia plan de accion inicial" ma:default="2020" ma:format="Dropdown" ma:internalName="Vigencia_x0020_plan_x0020_de_x0020_accion_x0020_inicial">
      <xsd:simpleType>
        <xsd:restriction base="dms:Choice">
          <xsd:enumeration value="2020"/>
          <xsd:enumeration value="2019"/>
          <xsd:enumeration value="2018"/>
          <xsd:enumeration value="2017"/>
          <xsd:enumeration value="2016"/>
          <xsd:enumeration value="2015"/>
          <xsd:enumeration value="201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igencia xmlns="a1b4feb0-f3d9-49cd-8f2c-466498463f02" xsi:nil="true"/>
    <Filtro xmlns="a1b4feb0-f3d9-49cd-8f2c-466498463f02" xsi:nil="true"/>
    <Formato xmlns="a1b4feb0-f3d9-49cd-8f2c-466498463f02">/Style%20Library/Images/ppt.svg</Formato>
    <Vigencia_x0020_plan_x0020_de_x0020_accion_x0020_inicial xmlns="a1b4feb0-f3d9-49cd-8f2c-466498463f02">2020</Vigencia_x0020_plan_x0020_de_x0020_accion_x0020_inicial>
  </documentManagement>
</p:properties>
</file>

<file path=customXml/itemProps1.xml><?xml version="1.0" encoding="utf-8"?>
<ds:datastoreItem xmlns:ds="http://schemas.openxmlformats.org/officeDocument/2006/customXml" ds:itemID="{A6362807-B7A3-48BC-9B54-FD66CC123E88}"/>
</file>

<file path=customXml/itemProps2.xml><?xml version="1.0" encoding="utf-8"?>
<ds:datastoreItem xmlns:ds="http://schemas.openxmlformats.org/officeDocument/2006/customXml" ds:itemID="{EF888277-E970-451E-80C6-A906C21569F6}"/>
</file>

<file path=customXml/itemProps3.xml><?xml version="1.0" encoding="utf-8"?>
<ds:datastoreItem xmlns:ds="http://schemas.openxmlformats.org/officeDocument/2006/customXml" ds:itemID="{6FB3558E-6DB3-454D-BE4C-B5F06C7B0A65}"/>
</file>

<file path=docProps/app.xml><?xml version="1.0" encoding="utf-8"?>
<Properties xmlns="http://schemas.openxmlformats.org/officeDocument/2006/extended-properties" xmlns:vt="http://schemas.openxmlformats.org/officeDocument/2006/docPropsVTypes">
  <Template>1_Tema de Office</Template>
  <TotalTime>1412</TotalTime>
  <Words>8022</Words>
  <Application>Microsoft Office PowerPoint</Application>
  <PresentationFormat>Panorámica</PresentationFormat>
  <Paragraphs>640</Paragraphs>
  <Slides>50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Calibri</vt:lpstr>
      <vt:lpstr>Calibri Light</vt:lpstr>
      <vt:lpstr>Wingdings</vt:lpstr>
      <vt:lpstr>1_Tema de Office</vt:lpstr>
      <vt:lpstr>Presentación de PowerPoint</vt:lpstr>
      <vt:lpstr>Plan Estratégico Aeronáutico 2030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ACCIÓN - Presentación</dc:title>
  <dc:subject/>
  <dc:creator>Lucas Rodriguez Gomez</dc:creator>
  <cp:keywords/>
  <dc:description/>
  <cp:lastModifiedBy>Hector Rodriguez Gonzalez</cp:lastModifiedBy>
  <cp:revision>29</cp:revision>
  <dcterms:created xsi:type="dcterms:W3CDTF">2020-02-06T21:04:50Z</dcterms:created>
  <dcterms:modified xsi:type="dcterms:W3CDTF">2020-02-10T14:54:29Z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0x0101001113373C3F117F4193DEA7F6B1A5491C</vt:lpwstr>
  </property>
</Properties>
</file>